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8" r:id="rId3"/>
    <p:sldId id="302" r:id="rId4"/>
    <p:sldId id="305" r:id="rId5"/>
    <p:sldId id="259" r:id="rId6"/>
    <p:sldId id="260" r:id="rId7"/>
    <p:sldId id="261" r:id="rId8"/>
    <p:sldId id="262" r:id="rId9"/>
    <p:sldId id="303" r:id="rId10"/>
    <p:sldId id="263" r:id="rId11"/>
    <p:sldId id="264" r:id="rId12"/>
    <p:sldId id="268" r:id="rId13"/>
    <p:sldId id="26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91" r:id="rId22"/>
    <p:sldId id="292" r:id="rId23"/>
    <p:sldId id="283" r:id="rId24"/>
    <p:sldId id="285" r:id="rId25"/>
    <p:sldId id="286" r:id="rId26"/>
    <p:sldId id="287" r:id="rId27"/>
    <p:sldId id="288" r:id="rId28"/>
    <p:sldId id="284" r:id="rId29"/>
    <p:sldId id="293" r:id="rId30"/>
    <p:sldId id="295" r:id="rId31"/>
    <p:sldId id="294" r:id="rId32"/>
    <p:sldId id="289" r:id="rId33"/>
    <p:sldId id="306" r:id="rId34"/>
    <p:sldId id="307" r:id="rId35"/>
    <p:sldId id="290" r:id="rId36"/>
    <p:sldId id="296" r:id="rId37"/>
    <p:sldId id="297" r:id="rId38"/>
    <p:sldId id="304" r:id="rId39"/>
    <p:sldId id="298" r:id="rId40"/>
    <p:sldId id="300" r:id="rId41"/>
    <p:sldId id="301" r:id="rId42"/>
  </p:sldIdLst>
  <p:sldSz cx="12190413" cy="6858000"/>
  <p:notesSz cx="9144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00FFFF"/>
    <a:srgbClr val="00FF00"/>
    <a:srgbClr val="404040"/>
    <a:srgbClr val="606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93" autoAdjust="0"/>
    <p:restoredTop sz="82822" autoAdjust="0"/>
  </p:normalViewPr>
  <p:slideViewPr>
    <p:cSldViewPr>
      <p:cViewPr varScale="1">
        <p:scale>
          <a:sx n="49" d="100"/>
          <a:sy n="49" d="100"/>
        </p:scale>
        <p:origin x="76" y="4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fld id="{AA647195-4264-4237-A2DB-F47204C8C025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fld id="{0D01C1FD-8813-4168-892B-28CA97E4FF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454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메이플스토리" panose="02000300000000000000" pitchFamily="2" charset="-127"/>
        <a:ea typeface="메이플스토리" panose="020003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메이플스토리" panose="02000300000000000000" pitchFamily="2" charset="-127"/>
        <a:ea typeface="메이플스토리" panose="020003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메이플스토리" panose="02000300000000000000" pitchFamily="2" charset="-127"/>
        <a:ea typeface="메이플스토리" panose="020003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메이플스토리" panose="02000300000000000000" pitchFamily="2" charset="-127"/>
        <a:ea typeface="메이플스토리" panose="020003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메이플스토리" panose="02000300000000000000" pitchFamily="2" charset="-127"/>
        <a:ea typeface="메이플스토리" panose="020003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1C1FD-8813-4168-892B-28CA97E4FFC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0811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유권자 수를 나타내는 사진 자료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경기</a:t>
            </a:r>
            <a:r>
              <a:rPr lang="en-US" altLang="ko-KR" dirty="0"/>
              <a:t>, </a:t>
            </a:r>
            <a:r>
              <a:rPr lang="ko-KR" altLang="en-US" dirty="0" err="1"/>
              <a:t>서울쪽에서</a:t>
            </a:r>
            <a:r>
              <a:rPr lang="ko-KR" altLang="en-US" dirty="0"/>
              <a:t> 선거운동을 한다면 다른 지역보다 더 많은 표를 얻을 수 있겠죠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통계학을 이용해서 성과를 내는 예시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1C1FD-8813-4168-892B-28CA97E4FFC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983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전수조사 </a:t>
            </a:r>
            <a:r>
              <a:rPr lang="en-US" altLang="ko-KR" dirty="0"/>
              <a:t>: </a:t>
            </a:r>
            <a:r>
              <a:rPr lang="ko-KR" altLang="en-US" dirty="0"/>
              <a:t>모집단 전체를 조사하는 것</a:t>
            </a:r>
            <a:r>
              <a:rPr lang="en-US" altLang="ko-KR" dirty="0"/>
              <a:t>(</a:t>
            </a:r>
            <a:r>
              <a:rPr lang="ko-KR" altLang="en-US" dirty="0"/>
              <a:t>장점 </a:t>
            </a:r>
            <a:r>
              <a:rPr lang="en-US" altLang="ko-KR" dirty="0"/>
              <a:t>: </a:t>
            </a:r>
            <a:r>
              <a:rPr lang="ko-KR" altLang="en-US" dirty="0"/>
              <a:t>높은 신뢰도</a:t>
            </a:r>
            <a:r>
              <a:rPr lang="en-US" altLang="ko-KR" dirty="0"/>
              <a:t>, </a:t>
            </a:r>
            <a:r>
              <a:rPr lang="ko-KR" altLang="en-US" dirty="0"/>
              <a:t>단점 </a:t>
            </a:r>
            <a:r>
              <a:rPr lang="en-US" altLang="ko-KR" dirty="0"/>
              <a:t>: </a:t>
            </a:r>
            <a:r>
              <a:rPr lang="ko-KR" altLang="en-US" dirty="0"/>
              <a:t>시간과 비용이 많이 듦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표본조사 </a:t>
            </a:r>
            <a:r>
              <a:rPr lang="en-US" altLang="ko-KR" dirty="0"/>
              <a:t>: </a:t>
            </a:r>
            <a:r>
              <a:rPr lang="ko-KR" altLang="en-US" dirty="0"/>
              <a:t>모집단을 대표하는 일부</a:t>
            </a:r>
            <a:r>
              <a:rPr lang="en-US" altLang="ko-KR" dirty="0"/>
              <a:t>(</a:t>
            </a:r>
            <a:r>
              <a:rPr lang="ko-KR" altLang="en-US" dirty="0"/>
              <a:t>표본</a:t>
            </a:r>
            <a:r>
              <a:rPr lang="en-US" altLang="ko-KR" dirty="0"/>
              <a:t>)</a:t>
            </a:r>
            <a:r>
              <a:rPr lang="ko-KR" altLang="en-US" dirty="0"/>
              <a:t>를 가지고 </a:t>
            </a:r>
            <a:r>
              <a:rPr lang="ko-KR" altLang="en-US"/>
              <a:t>조사를 진행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1C1FD-8813-4168-892B-28CA97E4FFC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344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모집단 </a:t>
            </a:r>
            <a:r>
              <a:rPr lang="en-US" altLang="ko-KR" dirty="0"/>
              <a:t>: </a:t>
            </a:r>
            <a:r>
              <a:rPr lang="ko-KR" altLang="en-US" dirty="0"/>
              <a:t>내가 관심이 있는 대상의 전체 수</a:t>
            </a:r>
            <a:r>
              <a:rPr lang="en-US" altLang="ko-KR" dirty="0"/>
              <a:t>(</a:t>
            </a:r>
            <a:r>
              <a:rPr lang="ko-KR" altLang="en-US" dirty="0"/>
              <a:t>유권자 집단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표본 </a:t>
            </a:r>
            <a:r>
              <a:rPr lang="en-US" altLang="ko-KR" dirty="0"/>
              <a:t>: </a:t>
            </a:r>
            <a:r>
              <a:rPr lang="ko-KR" altLang="en-US" dirty="0"/>
              <a:t>모집단에서 일부를 떼어 냄</a:t>
            </a:r>
            <a:r>
              <a:rPr lang="en-US" altLang="ko-KR" dirty="0"/>
              <a:t>, </a:t>
            </a:r>
            <a:r>
              <a:rPr lang="ko-KR" altLang="en-US" dirty="0"/>
              <a:t>유권자 집단에서 일부만 가져와서 조사를 하기 위해</a:t>
            </a:r>
            <a:endParaRPr lang="en-US" altLang="ko-KR" dirty="0"/>
          </a:p>
          <a:p>
            <a:r>
              <a:rPr lang="en-US" altLang="ko-KR" dirty="0"/>
              <a:t> -&gt; </a:t>
            </a:r>
            <a:r>
              <a:rPr lang="ko-KR" altLang="en-US" dirty="0"/>
              <a:t>모집단을 잘 대표하는 표본을 </a:t>
            </a:r>
            <a:r>
              <a:rPr lang="ko-KR" altLang="en-US" dirty="0" err="1"/>
              <a:t>선정하는게</a:t>
            </a:r>
            <a:r>
              <a:rPr lang="ko-KR" altLang="en-US" dirty="0"/>
              <a:t> 중요함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 -&gt; </a:t>
            </a:r>
            <a:r>
              <a:rPr lang="ko-KR" altLang="en-US" dirty="0"/>
              <a:t>선거 동향 조사 시 </a:t>
            </a:r>
            <a:r>
              <a:rPr lang="en-US" altLang="ko-KR" dirty="0"/>
              <a:t>50</a:t>
            </a:r>
            <a:r>
              <a:rPr lang="ko-KR" altLang="en-US" dirty="0"/>
              <a:t>대 이상 </a:t>
            </a:r>
            <a:r>
              <a:rPr lang="ko-KR" altLang="en-US" dirty="0" err="1"/>
              <a:t>어르신들만을</a:t>
            </a:r>
            <a:r>
              <a:rPr lang="ko-KR" altLang="en-US" dirty="0"/>
              <a:t> 표본으로 선정한다면 보수적인 정치성향</a:t>
            </a:r>
            <a:r>
              <a:rPr lang="en-US" altLang="ko-KR" dirty="0"/>
              <a:t>, 20~30</a:t>
            </a:r>
            <a:r>
              <a:rPr lang="ko-KR" altLang="en-US" dirty="0"/>
              <a:t>대라면 진보적 성향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1C1FD-8813-4168-892B-28CA97E4FFC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402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주민등록번호는 </a:t>
            </a:r>
            <a:r>
              <a:rPr lang="ko-KR" altLang="en-US" dirty="0"/>
              <a:t>숫자로 연산을 </a:t>
            </a:r>
            <a:r>
              <a:rPr lang="ko-KR" altLang="en-US"/>
              <a:t>하지 않고 해도 큰 의미가 없기 때문에 </a:t>
            </a:r>
            <a:r>
              <a:rPr lang="ko-KR" altLang="en-US" dirty="0"/>
              <a:t>질적자료로 볼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1C1FD-8813-4168-892B-28CA97E4FFC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689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실제로 통계 조사 시 어떻게 진행되는가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개체</a:t>
            </a:r>
            <a:r>
              <a:rPr lang="en-US" altLang="ko-KR" dirty="0"/>
              <a:t>, </a:t>
            </a:r>
            <a:r>
              <a:rPr lang="ko-KR" altLang="en-US" dirty="0"/>
              <a:t>요인</a:t>
            </a:r>
            <a:r>
              <a:rPr lang="en-US" altLang="ko-KR" dirty="0"/>
              <a:t>, </a:t>
            </a:r>
            <a:r>
              <a:rPr lang="ko-KR" altLang="en-US" dirty="0"/>
              <a:t>변수가 존재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인사담당자라면 채용 시 신입사원에게 관심이 있으니 신입사원이 개체가 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1C1FD-8813-4168-892B-28CA97E4FFC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4698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개체에 관한 특성 중에서 특별히 관심</a:t>
            </a:r>
            <a:r>
              <a:rPr lang="en-US" altLang="ko-KR" dirty="0"/>
              <a:t>(ex </a:t>
            </a:r>
            <a:r>
              <a:rPr lang="ko-KR" altLang="en-US" dirty="0"/>
              <a:t>채용에 필요한 신입사원의 스펙</a:t>
            </a:r>
            <a:r>
              <a:rPr lang="en-US" altLang="ko-KR" dirty="0"/>
              <a:t>)</a:t>
            </a:r>
            <a:r>
              <a:rPr lang="ko-KR" altLang="en-US" dirty="0"/>
              <a:t>을 갖게 되는 특성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/>
              <a:t>신입사원의 종교나 가족관계 등 개인정보 보다는 </a:t>
            </a:r>
            <a:r>
              <a:rPr lang="ko-KR" altLang="en-US" dirty="0"/>
              <a:t>채용에 필요한 스펙들을 중요시함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1C1FD-8813-4168-892B-28CA97E4FFC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4500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요인을 구성하고 있는 요소들 </a:t>
            </a:r>
            <a:r>
              <a:rPr lang="en-US" altLang="ko-KR" dirty="0"/>
              <a:t>(</a:t>
            </a:r>
            <a:r>
              <a:rPr lang="ko-KR" altLang="en-US" dirty="0"/>
              <a:t>신입사원 스펙의 종류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개발자 현실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https://www.youtube.com/watch?v=cXB8rCW7lto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b="0" i="0" dirty="0">
                <a:effectLst/>
              </a:rPr>
              <a:t>개발자 고민 무엇이든 물어보세요 </a:t>
            </a:r>
            <a:r>
              <a:rPr lang="en-US" altLang="ko-KR" b="0" i="0" dirty="0">
                <a:effectLst/>
              </a:rPr>
              <a:t>| </a:t>
            </a:r>
            <a:r>
              <a:rPr lang="ko-KR" altLang="en-US" b="0" i="0" dirty="0">
                <a:effectLst/>
              </a:rPr>
              <a:t>개발자 특집 </a:t>
            </a:r>
            <a:r>
              <a:rPr lang="en-US" altLang="ko-KR" b="0" i="0" dirty="0">
                <a:effectLst/>
              </a:rPr>
              <a:t>6</a:t>
            </a:r>
            <a:r>
              <a:rPr lang="ko-KR" altLang="en-US" b="0" i="0" dirty="0">
                <a:effectLst/>
              </a:rPr>
              <a:t>편</a:t>
            </a:r>
            <a:r>
              <a:rPr lang="en-US" altLang="ko-KR" b="0" i="0" dirty="0">
                <a:effectLst/>
              </a:rPr>
              <a:t>_EO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https://www.youtube.com/watch?v=sSI9lKojEjc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1C1FD-8813-4168-892B-28CA97E4FFC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3093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변수의 종류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1C1FD-8813-4168-892B-28CA97E4FFC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6821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1C1FD-8813-4168-892B-28CA97E4FFC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5850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독립변수</a:t>
            </a:r>
            <a:r>
              <a:rPr lang="en-US" altLang="ko-KR" dirty="0"/>
              <a:t>(</a:t>
            </a:r>
            <a:r>
              <a:rPr lang="ko-KR" altLang="en-US" dirty="0"/>
              <a:t>공부시간</a:t>
            </a:r>
            <a:r>
              <a:rPr lang="en-US" altLang="ko-KR" dirty="0"/>
              <a:t>)</a:t>
            </a:r>
            <a:r>
              <a:rPr lang="ko-KR" altLang="en-US" dirty="0"/>
              <a:t>가 늘어날 수록 종속변수</a:t>
            </a:r>
            <a:r>
              <a:rPr lang="en-US" altLang="ko-KR" dirty="0"/>
              <a:t>(</a:t>
            </a:r>
            <a:r>
              <a:rPr lang="ko-KR" altLang="en-US" dirty="0"/>
              <a:t>성적</a:t>
            </a:r>
            <a:r>
              <a:rPr lang="en-US" altLang="ko-KR" dirty="0"/>
              <a:t>)</a:t>
            </a:r>
            <a:r>
              <a:rPr lang="ko-KR" altLang="en-US" dirty="0"/>
              <a:t>가 늘어남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풀어본 문제집 수</a:t>
            </a:r>
            <a:r>
              <a:rPr lang="en-US" altLang="ko-KR" dirty="0"/>
              <a:t>, </a:t>
            </a:r>
            <a:r>
              <a:rPr lang="ko-KR" altLang="en-US" dirty="0"/>
              <a:t>잠자는 시간</a:t>
            </a:r>
            <a:r>
              <a:rPr lang="en-US" altLang="ko-KR" dirty="0"/>
              <a:t> </a:t>
            </a:r>
            <a:r>
              <a:rPr lang="ko-KR" altLang="en-US" dirty="0"/>
              <a:t>등등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1C1FD-8813-4168-892B-28CA97E4FFC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518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1C1FD-8813-4168-892B-28CA97E4FFC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3197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나이팅게일의 직업은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19</a:t>
            </a:r>
            <a:r>
              <a:rPr lang="ko-KR" altLang="en-US" dirty="0"/>
              <a:t>세기 러시아 </a:t>
            </a:r>
            <a:r>
              <a:rPr lang="en-US" altLang="ko-KR" dirty="0"/>
              <a:t>vs 4</a:t>
            </a:r>
            <a:r>
              <a:rPr lang="ko-KR" altLang="en-US" dirty="0"/>
              <a:t>대 유럽연합국 간의 크림전쟁에서 </a:t>
            </a:r>
            <a:r>
              <a:rPr lang="ko-KR" altLang="en-US"/>
              <a:t>활약했던 영국의 간호사 </a:t>
            </a:r>
            <a:r>
              <a:rPr lang="en-US" altLang="ko-KR" dirty="0"/>
              <a:t>+ </a:t>
            </a:r>
            <a:r>
              <a:rPr lang="ko-KR" altLang="en-US" dirty="0"/>
              <a:t>통계학자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크림전쟁</a:t>
            </a:r>
            <a:r>
              <a:rPr lang="en-US" altLang="ko-KR" dirty="0"/>
              <a:t>(1853~1856) : </a:t>
            </a:r>
            <a:r>
              <a:rPr lang="ko-KR" altLang="en-US" dirty="0"/>
              <a:t>러시아 </a:t>
            </a:r>
            <a:r>
              <a:rPr lang="en-US" altLang="ko-KR" dirty="0"/>
              <a:t>vs</a:t>
            </a:r>
            <a:r>
              <a:rPr lang="ko-KR" altLang="en-US" dirty="0"/>
              <a:t> 프랑스</a:t>
            </a:r>
            <a:r>
              <a:rPr lang="en-US" altLang="ko-KR" dirty="0"/>
              <a:t>, </a:t>
            </a:r>
            <a:r>
              <a:rPr lang="ko-KR" altLang="en-US" dirty="0"/>
              <a:t>영국 등 </a:t>
            </a:r>
            <a:r>
              <a:rPr lang="en-US" altLang="ko-KR" dirty="0"/>
              <a:t>4</a:t>
            </a:r>
            <a:r>
              <a:rPr lang="ko-KR" altLang="en-US" dirty="0"/>
              <a:t>대 유럽연합국과의 전쟁</a:t>
            </a:r>
            <a:endParaRPr lang="en-US" altLang="ko-KR" dirty="0"/>
          </a:p>
          <a:p>
            <a:r>
              <a:rPr lang="ko-KR" altLang="en-US" dirty="0"/>
              <a:t>전쟁에서 죽는 사람보다 병원내에서 질병으로 죽는 사람이 더 많았고</a:t>
            </a:r>
            <a:endParaRPr lang="en-US" altLang="ko-KR" dirty="0"/>
          </a:p>
          <a:p>
            <a:r>
              <a:rPr lang="ko-KR" altLang="en-US" dirty="0"/>
              <a:t>그 원인을 파악하기 위해 모든 데이터를 수기로 작성해서 조사를 진행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청결한 병실일수록 부상자들의 생존 비율이 높아졌다</a:t>
            </a:r>
            <a:endParaRPr lang="en-US" altLang="ko-KR" dirty="0"/>
          </a:p>
          <a:p>
            <a:r>
              <a:rPr lang="en-US" altLang="ko-KR" dirty="0"/>
              <a:t>-&gt;</a:t>
            </a:r>
            <a:r>
              <a:rPr lang="ko-KR" altLang="en-US" dirty="0"/>
              <a:t> 말로만 청결을 외치면 위에서 알아듣지 못함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나이팅게일 </a:t>
            </a:r>
            <a:r>
              <a:rPr lang="en-US" altLang="ko-KR" dirty="0"/>
              <a:t>EBS </a:t>
            </a:r>
            <a:r>
              <a:rPr lang="ko-KR" altLang="en-US" dirty="0"/>
              <a:t>영상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https://www.youtube.com/watch?v=drhH5Wl419Q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1C1FD-8813-4168-892B-28CA97E4FFC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5141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조사한 데이터의 수치들을 사람들이 직관적으로 파악할 수 있도록 만든 것이 </a:t>
            </a:r>
            <a:r>
              <a:rPr lang="ko-KR" altLang="en-US" dirty="0" err="1"/>
              <a:t>장미도표</a:t>
            </a:r>
            <a:r>
              <a:rPr lang="en-US" altLang="ko-KR" dirty="0"/>
              <a:t>(</a:t>
            </a:r>
            <a:r>
              <a:rPr lang="ko-KR" altLang="en-US" dirty="0"/>
              <a:t>장미꽃 모양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파란색이 질병으로 죽은 사람의 수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회색은 전쟁에서 죽은 사람의 수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빨간색이 기타 요인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오른쪽 그래프가 </a:t>
            </a:r>
            <a:r>
              <a:rPr lang="en-US" altLang="ko-KR" dirty="0"/>
              <a:t>1854 ~ 1855</a:t>
            </a:r>
            <a:r>
              <a:rPr lang="ko-KR" altLang="en-US" dirty="0"/>
              <a:t>년</a:t>
            </a:r>
            <a:r>
              <a:rPr lang="en-US" altLang="ko-KR" dirty="0"/>
              <a:t>(</a:t>
            </a:r>
            <a:r>
              <a:rPr lang="ko-KR" altLang="en-US" dirty="0"/>
              <a:t>반지름 길이가 사람의 수</a:t>
            </a:r>
            <a:r>
              <a:rPr lang="en-US" altLang="ko-KR" dirty="0"/>
              <a:t>, </a:t>
            </a:r>
            <a:r>
              <a:rPr lang="ko-KR" altLang="en-US" dirty="0"/>
              <a:t>클수록 죽은 사람이 많았음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왼쪽 그래프가 </a:t>
            </a:r>
            <a:r>
              <a:rPr lang="en-US" altLang="ko-KR" dirty="0"/>
              <a:t>1855 ~ 1856</a:t>
            </a:r>
            <a:r>
              <a:rPr lang="ko-KR" altLang="en-US" dirty="0"/>
              <a:t>년</a:t>
            </a:r>
            <a:r>
              <a:rPr lang="en-US" altLang="ko-KR" dirty="0"/>
              <a:t>(1856</a:t>
            </a:r>
            <a:r>
              <a:rPr lang="ko-KR" altLang="en-US" dirty="0"/>
              <a:t>년도에는 </a:t>
            </a:r>
            <a:r>
              <a:rPr lang="en-US" altLang="ko-KR" dirty="0"/>
              <a:t>1,2,3</a:t>
            </a:r>
            <a:r>
              <a:rPr lang="ko-KR" altLang="en-US" dirty="0"/>
              <a:t>월에 파란색이 아예 없어짐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이 보고서 덕분에 병원의 위생에 대한 중요성이 강조되었고 </a:t>
            </a:r>
            <a:r>
              <a:rPr lang="en-US" altLang="ko-KR" dirty="0"/>
              <a:t>5</a:t>
            </a:r>
            <a:r>
              <a:rPr lang="ko-KR" altLang="en-US" dirty="0"/>
              <a:t>개월만에 사망률을 </a:t>
            </a:r>
            <a:r>
              <a:rPr lang="en-US" altLang="ko-KR" dirty="0"/>
              <a:t>42% </a:t>
            </a:r>
            <a:r>
              <a:rPr lang="ko-KR" altLang="en-US" dirty="0"/>
              <a:t>→ </a:t>
            </a:r>
            <a:r>
              <a:rPr lang="en-US" altLang="ko-KR" dirty="0"/>
              <a:t>2% </a:t>
            </a:r>
            <a:r>
              <a:rPr lang="ko-KR" altLang="en-US" dirty="0"/>
              <a:t>까지 떨어뜨림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나이팅게일은 통계학적인 지식이 없었지만 통계학의 선구자역할을 함</a:t>
            </a:r>
            <a:r>
              <a:rPr lang="en-US" altLang="ko-KR" dirty="0"/>
              <a:t>(</a:t>
            </a:r>
            <a:r>
              <a:rPr lang="ko-KR" altLang="en-US" dirty="0"/>
              <a:t>통계학의 근간을 만든 장본인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1C1FD-8813-4168-892B-28CA97E4FFC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1187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파이썬의</a:t>
            </a:r>
            <a:r>
              <a:rPr lang="ko-KR" altLang="en-US" dirty="0"/>
              <a:t> 데이터프레임으로 만들어보자</a:t>
            </a:r>
            <a:r>
              <a:rPr lang="en-US" altLang="ko-KR" dirty="0"/>
              <a:t>~!</a:t>
            </a:r>
          </a:p>
          <a:p>
            <a:endParaRPr lang="en-US" altLang="ko-KR" dirty="0"/>
          </a:p>
          <a:p>
            <a:r>
              <a:rPr lang="ko-KR" altLang="en-US" dirty="0"/>
              <a:t>도수 </a:t>
            </a:r>
            <a:r>
              <a:rPr lang="en-US" altLang="ko-KR" dirty="0"/>
              <a:t>: </a:t>
            </a:r>
            <a:r>
              <a:rPr lang="ko-KR" altLang="en-US" dirty="0"/>
              <a:t>빈도수</a:t>
            </a:r>
            <a:r>
              <a:rPr lang="en-US" altLang="ko-KR" dirty="0"/>
              <a:t>(</a:t>
            </a:r>
            <a:r>
              <a:rPr lang="ko-KR" altLang="en-US" dirty="0"/>
              <a:t>데이터의 개수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 err="1"/>
              <a:t>딕셔너리로</a:t>
            </a:r>
            <a:r>
              <a:rPr lang="ko-KR" altLang="en-US" dirty="0"/>
              <a:t> 만들기</a:t>
            </a:r>
          </a:p>
          <a:p>
            <a:r>
              <a:rPr lang="en-US" altLang="ko-KR" dirty="0"/>
              <a:t>df = </a:t>
            </a:r>
            <a:r>
              <a:rPr lang="en-US" altLang="ko-KR" dirty="0" err="1"/>
              <a:t>pd.DataFrame</a:t>
            </a:r>
            <a:r>
              <a:rPr lang="en-US" altLang="ko-KR" dirty="0"/>
              <a:t>(data={'</a:t>
            </a:r>
            <a:r>
              <a:rPr lang="ko-KR" altLang="en-US" dirty="0"/>
              <a:t>진로희망</a:t>
            </a:r>
            <a:r>
              <a:rPr lang="en-US" altLang="ko-KR" dirty="0"/>
              <a:t>':['</a:t>
            </a:r>
            <a:r>
              <a:rPr lang="ko-KR" altLang="en-US" dirty="0" err="1"/>
              <a:t>빅데이터분석가</a:t>
            </a:r>
            <a:r>
              <a:rPr lang="en-US" altLang="ko-KR" dirty="0"/>
              <a:t>', '</a:t>
            </a:r>
            <a:r>
              <a:rPr lang="ko-KR" altLang="en-US" dirty="0"/>
              <a:t>자영업</a:t>
            </a:r>
            <a:r>
              <a:rPr lang="en-US" altLang="ko-KR" dirty="0"/>
              <a:t>', '</a:t>
            </a:r>
            <a:r>
              <a:rPr lang="ko-KR" altLang="en-US" dirty="0"/>
              <a:t>웹개발자</a:t>
            </a:r>
            <a:r>
              <a:rPr lang="en-US" altLang="ko-KR" dirty="0"/>
              <a:t>', ' </a:t>
            </a:r>
            <a:r>
              <a:rPr lang="ko-KR" altLang="en-US" dirty="0"/>
              <a:t>대학원</a:t>
            </a:r>
            <a:r>
              <a:rPr lang="en-US" altLang="ko-KR" dirty="0"/>
              <a:t>', '</a:t>
            </a:r>
            <a:r>
              <a:rPr lang="ko-KR" altLang="en-US" dirty="0"/>
              <a:t>합계</a:t>
            </a:r>
            <a:r>
              <a:rPr lang="en-US" altLang="ko-KR" dirty="0"/>
              <a:t>'],</a:t>
            </a:r>
          </a:p>
          <a:p>
            <a:r>
              <a:rPr lang="en-US" altLang="ko-KR" dirty="0"/>
              <a:t>                        '</a:t>
            </a:r>
            <a:r>
              <a:rPr lang="ko-KR" altLang="en-US" dirty="0"/>
              <a:t>도수</a:t>
            </a:r>
            <a:r>
              <a:rPr lang="en-US" altLang="ko-KR" dirty="0"/>
              <a:t>':[6, 7, 4, 3, 20]})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리스트로 만들기</a:t>
            </a:r>
          </a:p>
          <a:p>
            <a:r>
              <a:rPr lang="en-US" altLang="ko-KR" dirty="0"/>
              <a:t>df2 = </a:t>
            </a:r>
            <a:r>
              <a:rPr lang="en-US" altLang="ko-KR" dirty="0" err="1"/>
              <a:t>pd.DataFrame</a:t>
            </a:r>
            <a:r>
              <a:rPr lang="en-US" altLang="ko-KR" dirty="0"/>
              <a:t>([['</a:t>
            </a:r>
            <a:r>
              <a:rPr lang="ko-KR" altLang="en-US" dirty="0" err="1"/>
              <a:t>빅데이터분석가</a:t>
            </a:r>
            <a:r>
              <a:rPr lang="en-US" altLang="ko-KR" dirty="0"/>
              <a:t>', 6],</a:t>
            </a:r>
          </a:p>
          <a:p>
            <a:r>
              <a:rPr lang="en-US" altLang="ko-KR" dirty="0"/>
              <a:t>                    ['</a:t>
            </a:r>
            <a:r>
              <a:rPr lang="ko-KR" altLang="en-US" dirty="0"/>
              <a:t>자영업</a:t>
            </a:r>
            <a:r>
              <a:rPr lang="en-US" altLang="ko-KR" dirty="0"/>
              <a:t>', 7],</a:t>
            </a:r>
          </a:p>
          <a:p>
            <a:r>
              <a:rPr lang="en-US" altLang="ko-KR" dirty="0"/>
              <a:t>                    ['</a:t>
            </a:r>
            <a:r>
              <a:rPr lang="ko-KR" altLang="en-US" dirty="0"/>
              <a:t>웹개발자</a:t>
            </a:r>
            <a:r>
              <a:rPr lang="en-US" altLang="ko-KR" dirty="0"/>
              <a:t>', 4],</a:t>
            </a:r>
          </a:p>
          <a:p>
            <a:r>
              <a:rPr lang="en-US" altLang="ko-KR" dirty="0"/>
              <a:t>                    ['</a:t>
            </a:r>
            <a:r>
              <a:rPr lang="ko-KR" altLang="en-US" dirty="0"/>
              <a:t>대학원</a:t>
            </a:r>
            <a:r>
              <a:rPr lang="en-US" altLang="ko-KR" dirty="0"/>
              <a:t>', 3],</a:t>
            </a:r>
          </a:p>
          <a:p>
            <a:r>
              <a:rPr lang="en-US" altLang="ko-KR" dirty="0"/>
              <a:t>                    ['</a:t>
            </a:r>
            <a:r>
              <a:rPr lang="ko-KR" altLang="en-US" dirty="0"/>
              <a:t>합계</a:t>
            </a:r>
            <a:r>
              <a:rPr lang="en-US" altLang="ko-KR" dirty="0"/>
              <a:t>', 20]],</a:t>
            </a:r>
          </a:p>
          <a:p>
            <a:r>
              <a:rPr lang="en-US" altLang="ko-KR" dirty="0"/>
              <a:t>                    columns = ['</a:t>
            </a:r>
            <a:r>
              <a:rPr lang="ko-KR" altLang="en-US" dirty="0"/>
              <a:t>진로희망</a:t>
            </a:r>
            <a:r>
              <a:rPr lang="en-US" altLang="ko-KR" dirty="0"/>
              <a:t>', '</a:t>
            </a:r>
            <a:r>
              <a:rPr lang="ko-KR" altLang="en-US" dirty="0"/>
              <a:t>도수</a:t>
            </a:r>
            <a:r>
              <a:rPr lang="en-US" altLang="ko-KR" dirty="0"/>
              <a:t>'])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1C1FD-8813-4168-892B-28CA97E4FFC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2523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1C1FD-8813-4168-892B-28CA97E4FFC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8269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반 중에 </a:t>
            </a:r>
            <a:r>
              <a:rPr lang="ko-KR" altLang="en-US" dirty="0" err="1"/>
              <a:t>빅데이터분석가를</a:t>
            </a:r>
            <a:r>
              <a:rPr lang="ko-KR" altLang="en-US" dirty="0"/>
              <a:t> 더 많이 희망하는 반은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 err="1"/>
              <a:t>빅데이터반</a:t>
            </a:r>
            <a:r>
              <a:rPr lang="ko-KR" altLang="en-US" dirty="0"/>
              <a:t> </a:t>
            </a:r>
            <a:r>
              <a:rPr lang="ko-KR" altLang="en-US" dirty="0" err="1"/>
              <a:t>처럼</a:t>
            </a:r>
            <a:r>
              <a:rPr lang="ko-KR" altLang="en-US" dirty="0"/>
              <a:t> 보이겠지만 그렇게 확정 지을 수 없음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인공지능반은 </a:t>
            </a:r>
            <a:r>
              <a:rPr lang="en-US" altLang="ko-KR" dirty="0"/>
              <a:t>20</a:t>
            </a:r>
            <a:r>
              <a:rPr lang="ko-KR" altLang="en-US" dirty="0"/>
              <a:t>명 총원</a:t>
            </a:r>
            <a:r>
              <a:rPr lang="en-US" altLang="ko-KR" dirty="0"/>
              <a:t>, </a:t>
            </a:r>
            <a:r>
              <a:rPr lang="ko-KR" altLang="en-US" dirty="0"/>
              <a:t>빅데이터 반은 </a:t>
            </a:r>
            <a:r>
              <a:rPr lang="en-US" altLang="ko-KR" dirty="0"/>
              <a:t>50</a:t>
            </a:r>
            <a:r>
              <a:rPr lang="ko-KR" altLang="en-US" dirty="0"/>
              <a:t>명이 총원이기 때문에 </a:t>
            </a:r>
            <a:r>
              <a:rPr lang="en-US" altLang="ko-KR" dirty="0"/>
              <a:t>%</a:t>
            </a:r>
            <a:r>
              <a:rPr lang="ko-KR" altLang="en-US" dirty="0"/>
              <a:t>로 봐야함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그래서 나온 개념이 </a:t>
            </a:r>
            <a:r>
              <a:rPr lang="ko-KR" altLang="en-US" dirty="0" err="1"/>
              <a:t>상대도수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1C1FD-8813-4168-892B-28CA97E4FFC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1426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도수에서 전체 수를 나눈 것이 </a:t>
            </a:r>
            <a:r>
              <a:rPr lang="ko-KR" altLang="en-US" dirty="0" err="1"/>
              <a:t>상대도수</a:t>
            </a:r>
            <a:r>
              <a:rPr lang="en-US" altLang="ko-KR" dirty="0"/>
              <a:t>(%)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1C1FD-8813-4168-892B-28CA97E4FFC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8589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도수와 </a:t>
            </a:r>
            <a:r>
              <a:rPr lang="ko-KR" altLang="en-US" dirty="0" err="1"/>
              <a:t>상대도수로</a:t>
            </a:r>
            <a:r>
              <a:rPr lang="ko-KR" altLang="en-US" dirty="0"/>
              <a:t> 만들어진 표가 도수분포표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1C1FD-8813-4168-892B-28CA97E4FFC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8008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Outlier : </a:t>
            </a:r>
            <a:r>
              <a:rPr lang="ko-KR" altLang="en-US" dirty="0"/>
              <a:t>이상치</a:t>
            </a:r>
            <a:endParaRPr lang="en-US" altLang="ko-KR" dirty="0"/>
          </a:p>
          <a:p>
            <a:r>
              <a:rPr lang="en-US" altLang="ko-KR" dirty="0"/>
              <a:t>Quartile : </a:t>
            </a:r>
            <a:r>
              <a:rPr lang="ko-KR" altLang="en-US" dirty="0" err="1"/>
              <a:t>사분위</a:t>
            </a:r>
            <a:endParaRPr lang="en-US" altLang="ko-KR" dirty="0"/>
          </a:p>
          <a:p>
            <a:r>
              <a:rPr lang="en-US" altLang="ko-KR" dirty="0"/>
              <a:t> - Quarter </a:t>
            </a:r>
            <a:r>
              <a:rPr lang="ko-KR" altLang="en-US" dirty="0"/>
              <a:t>어원 </a:t>
            </a:r>
            <a:r>
              <a:rPr lang="en-US" altLang="ko-KR" dirty="0"/>
              <a:t>: 4</a:t>
            </a:r>
            <a:r>
              <a:rPr lang="ko-KR" altLang="en-US" dirty="0"/>
              <a:t>분의</a:t>
            </a:r>
            <a:r>
              <a:rPr lang="en-US" altLang="ko-KR" dirty="0"/>
              <a:t>1 or 15</a:t>
            </a:r>
            <a:r>
              <a:rPr lang="ko-KR" altLang="en-US" dirty="0"/>
              <a:t>분 </a:t>
            </a:r>
            <a:r>
              <a:rPr lang="en-US" altLang="ko-KR" dirty="0"/>
              <a:t>(</a:t>
            </a:r>
            <a:r>
              <a:rPr lang="ko-KR" altLang="en-US" dirty="0" err="1"/>
              <a:t>베스킨</a:t>
            </a:r>
            <a:r>
              <a:rPr lang="ko-KR" altLang="en-US" dirty="0"/>
              <a:t> </a:t>
            </a:r>
            <a:r>
              <a:rPr lang="ko-KR" altLang="en-US" dirty="0" err="1"/>
              <a:t>라빈스</a:t>
            </a:r>
            <a:r>
              <a:rPr lang="ko-KR" altLang="en-US" dirty="0"/>
              <a:t> 쿼터는 </a:t>
            </a:r>
            <a:r>
              <a:rPr lang="en-US" altLang="ko-KR" dirty="0"/>
              <a:t>4</a:t>
            </a:r>
            <a:r>
              <a:rPr lang="ko-KR" altLang="en-US" dirty="0"/>
              <a:t>가지 맛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Median : </a:t>
            </a:r>
            <a:r>
              <a:rPr lang="ko-KR" altLang="en-US" dirty="0"/>
              <a:t>중앙값</a:t>
            </a:r>
            <a:r>
              <a:rPr lang="en-US" altLang="ko-KR" dirty="0"/>
              <a:t>(</a:t>
            </a:r>
            <a:r>
              <a:rPr lang="ko-KR" altLang="en-US" dirty="0"/>
              <a:t>데이터의 위치가 전체에서 중간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1C1FD-8813-4168-892B-28CA97E4FFC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8462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사분위수 범위 </a:t>
            </a:r>
            <a:r>
              <a:rPr lang="en-US" altLang="ko-KR" dirty="0"/>
              <a:t>: </a:t>
            </a:r>
            <a:r>
              <a:rPr lang="ko-KR" altLang="en-US" dirty="0" err="1"/>
              <a:t>박스플롯에서</a:t>
            </a:r>
            <a:r>
              <a:rPr lang="ko-KR" altLang="en-US" dirty="0"/>
              <a:t> 박스의 크기가 됨</a:t>
            </a:r>
            <a:endParaRPr lang="en-US" altLang="ko-KR" dirty="0"/>
          </a:p>
          <a:p>
            <a:r>
              <a:rPr lang="en-US" altLang="ko-KR" dirty="0"/>
              <a:t>IQR : </a:t>
            </a:r>
            <a:r>
              <a:rPr lang="en-US" altLang="ko-KR" b="0" i="0" dirty="0" err="1">
                <a:solidFill>
                  <a:srgbClr val="666666"/>
                </a:solidFill>
                <a:effectLst/>
              </a:rPr>
              <a:t>InterQuartile</a:t>
            </a:r>
            <a:r>
              <a:rPr lang="en-US" altLang="ko-KR" b="0" i="0" dirty="0">
                <a:solidFill>
                  <a:srgbClr val="666666"/>
                </a:solidFill>
                <a:effectLst/>
              </a:rPr>
              <a:t> Range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1C1FD-8813-4168-892B-28CA97E4FFC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8334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중앙값</a:t>
            </a:r>
            <a:r>
              <a:rPr lang="en-US" altLang="ko-KR" dirty="0"/>
              <a:t>&gt; : </a:t>
            </a:r>
            <a:r>
              <a:rPr lang="ko-KR" altLang="en-US" dirty="0"/>
              <a:t>평균값과 다름</a:t>
            </a:r>
            <a:endParaRPr lang="en-US" altLang="ko-KR" dirty="0"/>
          </a:p>
          <a:p>
            <a:r>
              <a:rPr lang="ko-KR" altLang="en-US" dirty="0"/>
              <a:t>어떤 값들을 크기 순서대로 정렬 했을 때 가장 중앙에 위치하는 값</a:t>
            </a:r>
            <a:endParaRPr lang="en-US" altLang="ko-KR" dirty="0"/>
          </a:p>
          <a:p>
            <a:r>
              <a:rPr lang="ko-KR" altLang="en-US" dirty="0"/>
              <a:t>값이 짝수 개일 때는 중앙값이 두개가 되며 두 값의 평균을 취함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이상치 판단 기준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이상치는 사분위수 </a:t>
            </a:r>
            <a:r>
              <a:rPr lang="en-US" altLang="ko-KR" dirty="0"/>
              <a:t>* 1.5 </a:t>
            </a:r>
          </a:p>
          <a:p>
            <a:r>
              <a:rPr lang="en-US" altLang="ko-KR" dirty="0"/>
              <a:t>1</a:t>
            </a:r>
            <a:r>
              <a:rPr lang="ko-KR" altLang="en-US" dirty="0" err="1"/>
              <a:t>사분위</a:t>
            </a:r>
            <a:r>
              <a:rPr lang="ko-KR" altLang="en-US" dirty="0"/>
              <a:t> </a:t>
            </a:r>
            <a:r>
              <a:rPr lang="en-US" altLang="ko-KR" dirty="0"/>
              <a:t>– (</a:t>
            </a:r>
            <a:r>
              <a:rPr lang="ko-KR" altLang="en-US" dirty="0"/>
              <a:t>사분위수 </a:t>
            </a:r>
            <a:r>
              <a:rPr lang="en-US" altLang="ko-KR" dirty="0"/>
              <a:t>* 1.5) ~ 3</a:t>
            </a:r>
            <a:r>
              <a:rPr lang="ko-KR" altLang="en-US" dirty="0" err="1"/>
              <a:t>사분위</a:t>
            </a:r>
            <a:r>
              <a:rPr lang="ko-KR" altLang="en-US" dirty="0"/>
              <a:t> </a:t>
            </a:r>
            <a:r>
              <a:rPr lang="en-US" altLang="ko-KR" dirty="0"/>
              <a:t>+ (</a:t>
            </a:r>
            <a:r>
              <a:rPr lang="ko-KR" altLang="en-US" dirty="0"/>
              <a:t>사분위수 </a:t>
            </a:r>
            <a:r>
              <a:rPr lang="en-US" altLang="ko-KR" dirty="0"/>
              <a:t>* 1.5) </a:t>
            </a:r>
            <a:r>
              <a:rPr lang="ko-KR" altLang="en-US" dirty="0"/>
              <a:t>범위를 벗어나면 이상치로 판단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1C1FD-8813-4168-892B-28CA97E4FFC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145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경험에 근거한 의사결정 → 통계기법을 통한 데이터 분석으로 의사결정 → 인공지능을 활용하여 더 방대한 데이터를 효과적으로 분석하고 미래까지 예측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데이터의 폭발적 증가</a:t>
            </a:r>
            <a:r>
              <a:rPr lang="en-US" altLang="ko-KR" dirty="0"/>
              <a:t>(</a:t>
            </a:r>
            <a:r>
              <a:rPr lang="ko-KR" altLang="en-US" dirty="0"/>
              <a:t>스마트폰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1C1FD-8813-4168-892B-28CA97E4FFC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1431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차트의 평균값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초반에는 평균 이상 우측으로 갈수록 평균 이하 </a:t>
            </a:r>
            <a:r>
              <a:rPr lang="en-US" altLang="ko-KR" dirty="0"/>
              <a:t>-&gt; </a:t>
            </a:r>
            <a:r>
              <a:rPr lang="ko-KR" altLang="en-US" dirty="0"/>
              <a:t>평균의 오류</a:t>
            </a:r>
            <a:endParaRPr lang="en-US" altLang="ko-KR" dirty="0"/>
          </a:p>
          <a:p>
            <a:r>
              <a:rPr lang="ko-KR" altLang="en-US" dirty="0"/>
              <a:t>평균을 너무 맹신하면 안됨</a:t>
            </a:r>
            <a:r>
              <a:rPr lang="en-US" altLang="ko-KR" dirty="0"/>
              <a:t>, </a:t>
            </a:r>
            <a:r>
              <a:rPr lang="ko-KR" altLang="en-US" dirty="0"/>
              <a:t>평균은 이상치의 영향을 크게 받음</a:t>
            </a:r>
            <a:endParaRPr lang="en-US" altLang="ko-KR" dirty="0"/>
          </a:p>
          <a:p>
            <a:r>
              <a:rPr lang="ko-KR" altLang="en-US" dirty="0"/>
              <a:t>데이터의 분포가 한쪽으로 치우쳐져 있다면 평균만으로 데이터를 파악하면 안됨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en-US" altLang="ko-KR" b="0" i="0" dirty="0">
                <a:effectLst/>
              </a:rPr>
              <a:t>EBS </a:t>
            </a:r>
            <a:r>
              <a:rPr lang="ko-KR" altLang="en-US" b="0" i="0" dirty="0">
                <a:effectLst/>
              </a:rPr>
              <a:t>클립뱅크</a:t>
            </a:r>
            <a:r>
              <a:rPr lang="en-US" altLang="ko-KR" b="0" i="0" dirty="0">
                <a:effectLst/>
              </a:rPr>
              <a:t>(</a:t>
            </a:r>
            <a:r>
              <a:rPr lang="en-US" altLang="ko-KR" b="0" i="0" dirty="0" err="1">
                <a:effectLst/>
              </a:rPr>
              <a:t>Clipbank</a:t>
            </a:r>
            <a:r>
              <a:rPr lang="en-US" altLang="ko-KR" b="0" i="0" dirty="0">
                <a:effectLst/>
              </a:rPr>
              <a:t>) - </a:t>
            </a:r>
            <a:r>
              <a:rPr lang="ko-KR" altLang="en-US" b="0" i="0" dirty="0">
                <a:effectLst/>
              </a:rPr>
              <a:t>평균의 함정</a:t>
            </a:r>
            <a:r>
              <a:rPr lang="en-US" altLang="ko-KR" b="0" i="0" dirty="0">
                <a:effectLst/>
              </a:rPr>
              <a:t>(The Catch in Average)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https://www.youtube.com/watch?v=Pp_Pd6GZLOE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1C1FD-8813-4168-892B-28CA97E4FFC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0466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1C1FD-8813-4168-892B-28CA97E4FFC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9221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정규분포 실생활 예</a:t>
            </a:r>
            <a:r>
              <a:rPr lang="en-US" altLang="ko-KR"/>
              <a:t>&gt;</a:t>
            </a:r>
          </a:p>
          <a:p>
            <a:r>
              <a:rPr lang="ko-KR" altLang="en-US"/>
              <a:t>키의 비율</a:t>
            </a:r>
            <a:r>
              <a:rPr lang="en-US" altLang="ko-KR"/>
              <a:t>(</a:t>
            </a:r>
            <a:r>
              <a:rPr lang="ko-KR" altLang="en-US"/>
              <a:t>남자는 평균이 </a:t>
            </a:r>
            <a:r>
              <a:rPr lang="en-US" altLang="ko-KR"/>
              <a:t>172cm</a:t>
            </a:r>
            <a:r>
              <a:rPr lang="ko-KR" altLang="en-US"/>
              <a:t>이며 평균 근처에 다수의 값들이 분포하며 낮아지거나 커질수록 분포는 적어짐</a:t>
            </a:r>
            <a:r>
              <a:rPr lang="en-US" altLang="ko-KR"/>
              <a:t>)</a:t>
            </a:r>
          </a:p>
          <a:p>
            <a:r>
              <a:rPr lang="ko-KR" altLang="en-US"/>
              <a:t>대학교 학점</a:t>
            </a:r>
            <a:r>
              <a:rPr lang="en-US" altLang="ko-KR"/>
              <a:t>(A,B,C,D,F) </a:t>
            </a:r>
            <a:r>
              <a:rPr lang="ko-KR" altLang="en-US"/>
              <a:t>비율</a:t>
            </a:r>
            <a:endParaRPr lang="en-US" altLang="ko-KR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1C1FD-8813-4168-892B-28CA97E4FFC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1062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산점도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데이터간의</a:t>
            </a:r>
            <a:r>
              <a:rPr lang="ko-KR" altLang="en-US" dirty="0"/>
              <a:t> 관계를 분석하기 </a:t>
            </a:r>
            <a:r>
              <a:rPr lang="ko-KR" altLang="en-US"/>
              <a:t>위한 그래프 </a:t>
            </a:r>
            <a:r>
              <a:rPr lang="ko-KR" altLang="en-US" dirty="0"/>
              <a:t>중 하나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1C1FD-8813-4168-892B-28CA97E4FFC9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9518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단순히 </a:t>
            </a:r>
            <a:r>
              <a:rPr lang="ko-KR" altLang="en-US" dirty="0" err="1"/>
              <a:t>산점도만</a:t>
            </a:r>
            <a:r>
              <a:rPr lang="ko-KR" altLang="en-US" dirty="0"/>
              <a:t> 보고는 전체적인 판단이 힘들기 때문에 칼 </a:t>
            </a:r>
            <a:r>
              <a:rPr lang="ko-KR" altLang="en-US" dirty="0" err="1"/>
              <a:t>피어슨이</a:t>
            </a:r>
            <a:r>
              <a:rPr lang="ko-KR" altLang="en-US" dirty="0"/>
              <a:t> 상관계수를 고안함</a:t>
            </a:r>
            <a:endParaRPr lang="en-US" altLang="ko-KR" dirty="0"/>
          </a:p>
          <a:p>
            <a:r>
              <a:rPr lang="ko-KR" altLang="en-US" dirty="0" err="1"/>
              <a:t>피어슨</a:t>
            </a:r>
            <a:r>
              <a:rPr lang="ko-KR" altLang="en-US" dirty="0"/>
              <a:t> 상관계수 외에도 </a:t>
            </a:r>
            <a:r>
              <a:rPr lang="ko-KR" altLang="en-US" dirty="0" err="1"/>
              <a:t>스피어만</a:t>
            </a:r>
            <a:r>
              <a:rPr lang="en-US" altLang="ko-KR" dirty="0"/>
              <a:t>, </a:t>
            </a:r>
            <a:r>
              <a:rPr lang="ko-KR" altLang="en-US" dirty="0" err="1"/>
              <a:t>켄달</a:t>
            </a:r>
            <a:r>
              <a:rPr lang="ko-KR" altLang="en-US" dirty="0"/>
              <a:t> 등의 상관계수가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1C1FD-8813-4168-892B-28CA97E4FFC9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9564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피어슨 상관계수 </a:t>
            </a:r>
            <a:r>
              <a:rPr lang="en-US" altLang="ko-KR"/>
              <a:t>= </a:t>
            </a:r>
            <a:r>
              <a:rPr lang="ko-KR" altLang="en-US"/>
              <a:t>공분산 </a:t>
            </a:r>
            <a:r>
              <a:rPr lang="en-US" altLang="ko-KR"/>
              <a:t>/ </a:t>
            </a:r>
            <a:r>
              <a:rPr lang="ko-KR" altLang="en-US"/>
              <a:t>표준편차</a:t>
            </a:r>
            <a:r>
              <a:rPr lang="en-US" altLang="ko-KR"/>
              <a:t>*</a:t>
            </a:r>
            <a:r>
              <a:rPr lang="ko-KR" altLang="en-US"/>
              <a:t>표준편차</a:t>
            </a:r>
            <a:endParaRPr lang="en-US" altLang="ko-KR"/>
          </a:p>
          <a:p>
            <a:r>
              <a:rPr lang="ko-KR" altLang="en-US"/>
              <a:t>공분산 </a:t>
            </a:r>
            <a:r>
              <a:rPr lang="en-US" altLang="ko-KR"/>
              <a:t>: 2</a:t>
            </a:r>
            <a:r>
              <a:rPr lang="ko-KR" altLang="en-US"/>
              <a:t>개의 변수간 선형 관계를 나타내는 값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1 or -1 : </a:t>
            </a:r>
            <a:r>
              <a:rPr lang="ko-KR" altLang="en-US"/>
              <a:t>절대적인 상관관계가 있음</a:t>
            </a:r>
            <a:r>
              <a:rPr lang="en-US" altLang="ko-KR"/>
              <a:t>(</a:t>
            </a:r>
            <a:r>
              <a:rPr lang="ko-KR" altLang="en-US"/>
              <a:t>한 값이 커지면 똑같은 비율로 커지거나 작아지는 경우</a:t>
            </a:r>
            <a:r>
              <a:rPr lang="en-US" altLang="ko-KR"/>
              <a:t>)</a:t>
            </a:r>
          </a:p>
          <a:p>
            <a:r>
              <a:rPr lang="en-US" altLang="ko-KR"/>
              <a:t>0.7</a:t>
            </a:r>
            <a:r>
              <a:rPr lang="ko-KR" altLang="en-US"/>
              <a:t>이상 </a:t>
            </a:r>
            <a:r>
              <a:rPr lang="en-US" altLang="ko-KR"/>
              <a:t>or</a:t>
            </a:r>
            <a:r>
              <a:rPr lang="ko-KR" altLang="en-US"/>
              <a:t> </a:t>
            </a:r>
            <a:r>
              <a:rPr lang="en-US" altLang="ko-KR"/>
              <a:t>-0.7</a:t>
            </a:r>
            <a:r>
              <a:rPr lang="ko-KR" altLang="en-US"/>
              <a:t>이하 </a:t>
            </a:r>
            <a:r>
              <a:rPr lang="en-US" altLang="ko-KR"/>
              <a:t>: </a:t>
            </a:r>
            <a:r>
              <a:rPr lang="ko-KR" altLang="en-US"/>
              <a:t>강한 상관관계가 있음</a:t>
            </a:r>
            <a:endParaRPr lang="en-US" altLang="ko-KR"/>
          </a:p>
          <a:p>
            <a:r>
              <a:rPr lang="en-US" altLang="ko-KR"/>
              <a:t>0.3</a:t>
            </a:r>
            <a:r>
              <a:rPr lang="ko-KR" altLang="en-US"/>
              <a:t>이하 </a:t>
            </a:r>
            <a:r>
              <a:rPr lang="en-US" altLang="ko-KR"/>
              <a:t>or -0.3</a:t>
            </a:r>
            <a:r>
              <a:rPr lang="ko-KR" altLang="en-US"/>
              <a:t>이상 </a:t>
            </a:r>
            <a:r>
              <a:rPr lang="en-US" altLang="ko-KR"/>
              <a:t>: </a:t>
            </a:r>
            <a:r>
              <a:rPr lang="ko-KR" altLang="en-US"/>
              <a:t>약한 상관관계가 있음</a:t>
            </a:r>
            <a:endParaRPr lang="en-US" altLang="ko-KR"/>
          </a:p>
          <a:p>
            <a:r>
              <a:rPr lang="en-US" altLang="ko-KR"/>
              <a:t>0 : </a:t>
            </a:r>
            <a:r>
              <a:rPr lang="ko-KR" altLang="en-US"/>
              <a:t>전혀 상관 없음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1C1FD-8813-4168-892B-28CA97E4FFC9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6627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1C1FD-8813-4168-892B-28CA97E4FFC9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3659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1C1FD-8813-4168-892B-28CA97E4FFC9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7531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Y = x^2 </a:t>
            </a:r>
          </a:p>
          <a:p>
            <a:endParaRPr lang="en-US" altLang="ko-KR" dirty="0"/>
          </a:p>
          <a:p>
            <a:r>
              <a:rPr lang="ko-KR" altLang="en-US" dirty="0"/>
              <a:t>미분 값은 </a:t>
            </a:r>
            <a:r>
              <a:rPr lang="en-US" altLang="ko-KR" dirty="0"/>
              <a:t>y = 2x</a:t>
            </a:r>
          </a:p>
          <a:p>
            <a:endParaRPr lang="en-US" altLang="ko-KR" dirty="0"/>
          </a:p>
          <a:p>
            <a:r>
              <a:rPr lang="en-US" altLang="ko-KR" dirty="0"/>
              <a:t>X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일 때 기울기는 </a:t>
            </a:r>
            <a:r>
              <a:rPr lang="en-US" altLang="ko-KR" dirty="0"/>
              <a:t>0</a:t>
            </a:r>
          </a:p>
          <a:p>
            <a:r>
              <a:rPr lang="en-US" altLang="ko-KR" dirty="0"/>
              <a:t>X</a:t>
            </a:r>
            <a:r>
              <a:rPr lang="ko-KR" altLang="en-US" dirty="0"/>
              <a:t>가 </a:t>
            </a:r>
            <a:r>
              <a:rPr lang="en-US" altLang="ko-KR" dirty="0"/>
              <a:t>2</a:t>
            </a:r>
            <a:r>
              <a:rPr lang="ko-KR" altLang="en-US" dirty="0"/>
              <a:t>일 때 기울기는 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1C1FD-8813-4168-892B-28CA97E4FFC9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2825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과속 카메라의 구간 단속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https://www.youtube.com/watch?v=9_0JJYNa2c8</a:t>
            </a:r>
            <a:endParaRPr lang="ko-KR" altLang="en-US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1C1FD-8813-4168-892B-28CA97E4FFC9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130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통계학은 과거 데이터를 가지고 불확실한 </a:t>
            </a:r>
            <a:r>
              <a:rPr lang="ko-KR" altLang="en-US"/>
              <a:t>미래를 사람의 힘으로 예측해보기 </a:t>
            </a:r>
            <a:r>
              <a:rPr lang="ko-KR" altLang="en-US" dirty="0"/>
              <a:t>위해 탄생함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1C1FD-8813-4168-892B-28CA97E4FFC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620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옛날 사람들이 예측하고 싶었던 것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전쟁 </a:t>
            </a:r>
            <a:r>
              <a:rPr lang="en-US" altLang="ko-KR" dirty="0"/>
              <a:t>(</a:t>
            </a:r>
            <a:r>
              <a:rPr lang="ko-KR" altLang="en-US" dirty="0"/>
              <a:t>적의 침입 대비</a:t>
            </a:r>
            <a:r>
              <a:rPr lang="en-US" altLang="ko-KR" dirty="0"/>
              <a:t>, </a:t>
            </a:r>
            <a:r>
              <a:rPr lang="ko-KR" altLang="en-US" dirty="0"/>
              <a:t>승패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일식 </a:t>
            </a:r>
            <a:r>
              <a:rPr lang="en-US" altLang="ko-KR" dirty="0"/>
              <a:t>(</a:t>
            </a:r>
            <a:r>
              <a:rPr lang="ko-KR" altLang="en-US" dirty="0"/>
              <a:t>불길한 징조</a:t>
            </a:r>
            <a:r>
              <a:rPr lang="en-US" altLang="ko-KR" dirty="0"/>
              <a:t>, </a:t>
            </a:r>
            <a:r>
              <a:rPr lang="ko-KR" altLang="en-US" dirty="0"/>
              <a:t>언제 찾아올지</a:t>
            </a:r>
            <a:r>
              <a:rPr lang="en-US" altLang="ko-KR" dirty="0"/>
              <a:t>?)</a:t>
            </a:r>
          </a:p>
          <a:p>
            <a:pPr marL="228600" indent="-228600">
              <a:buAutoNum type="arabicPeriod"/>
            </a:pPr>
            <a:r>
              <a:rPr lang="ko-KR" altLang="en-US" dirty="0"/>
              <a:t>해상무역</a:t>
            </a:r>
            <a:r>
              <a:rPr lang="en-US" altLang="ko-KR" dirty="0"/>
              <a:t> (</a:t>
            </a:r>
            <a:r>
              <a:rPr lang="ko-KR" altLang="en-US" dirty="0"/>
              <a:t>배 </a:t>
            </a:r>
            <a:r>
              <a:rPr lang="ko-KR" altLang="en-US" dirty="0" err="1"/>
              <a:t>운항시</a:t>
            </a:r>
            <a:r>
              <a:rPr lang="ko-KR" altLang="en-US" dirty="0"/>
              <a:t> 날씨나 기후 예측</a:t>
            </a:r>
            <a:r>
              <a:rPr lang="en-US" altLang="ko-KR" dirty="0"/>
              <a:t>, 15</a:t>
            </a:r>
            <a:r>
              <a:rPr lang="ko-KR" altLang="en-US" dirty="0"/>
              <a:t>세기 대항해시대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전염병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농작물 수확</a:t>
            </a:r>
            <a:r>
              <a:rPr lang="en-US" altLang="ko-KR" dirty="0"/>
              <a:t>(</a:t>
            </a:r>
            <a:r>
              <a:rPr lang="ko-KR" altLang="en-US" dirty="0"/>
              <a:t>풍</a:t>
            </a:r>
            <a:r>
              <a:rPr lang="en-US" altLang="ko-KR" dirty="0"/>
              <a:t>,</a:t>
            </a:r>
            <a:r>
              <a:rPr lang="ko-KR" altLang="en-US" dirty="0"/>
              <a:t>흉년</a:t>
            </a:r>
            <a:r>
              <a:rPr lang="en-US" altLang="ko-KR" dirty="0"/>
              <a:t>)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/>
              <a:t>현대 날씨</a:t>
            </a:r>
            <a:r>
              <a:rPr lang="en-US" altLang="ko-KR" dirty="0"/>
              <a:t>(</a:t>
            </a:r>
            <a:r>
              <a:rPr lang="ko-KR" altLang="en-US" dirty="0"/>
              <a:t>슈퍼컴퓨터</a:t>
            </a:r>
            <a:r>
              <a:rPr lang="en-US" altLang="ko-KR" dirty="0"/>
              <a:t>(</a:t>
            </a:r>
            <a:r>
              <a:rPr lang="ko-KR" altLang="en-US" dirty="0"/>
              <a:t>하드웨어</a:t>
            </a:r>
            <a:r>
              <a:rPr lang="en-US" altLang="ko-KR" dirty="0"/>
              <a:t>) + </a:t>
            </a:r>
            <a:r>
              <a:rPr lang="ko-KR" altLang="en-US" dirty="0"/>
              <a:t>빅데이터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1C1FD-8813-4168-892B-28CA97E4FFC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228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테슬라 주식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삼성 주식</a:t>
            </a:r>
            <a:endParaRPr lang="en-US" altLang="ko-KR" dirty="0"/>
          </a:p>
          <a:p>
            <a:r>
              <a:rPr lang="ko-KR" altLang="en-US" dirty="0" err="1"/>
              <a:t>비트코인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코로나 </a:t>
            </a:r>
            <a:r>
              <a:rPr lang="en-US" altLang="ko-KR" dirty="0"/>
              <a:t>-&gt; </a:t>
            </a:r>
            <a:r>
              <a:rPr lang="ko-KR" altLang="en-US" dirty="0"/>
              <a:t>금리인하 </a:t>
            </a:r>
            <a:r>
              <a:rPr lang="en-US" altLang="ko-KR" dirty="0"/>
              <a:t>and </a:t>
            </a:r>
            <a:r>
              <a:rPr lang="ko-KR" altLang="en-US" dirty="0"/>
              <a:t>재난지원금 </a:t>
            </a:r>
            <a:r>
              <a:rPr lang="en-US" altLang="ko-KR" dirty="0"/>
              <a:t>-&gt; </a:t>
            </a:r>
            <a:r>
              <a:rPr lang="ko-KR" altLang="en-US" dirty="0"/>
              <a:t>시중에 유동성증가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1C1FD-8813-4168-892B-28CA97E4FFC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307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우리 주변에서 통계학이 쓰이는 예시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쓰레기 양</a:t>
            </a:r>
            <a:endParaRPr lang="en-US" altLang="ko-KR" dirty="0"/>
          </a:p>
          <a:p>
            <a:r>
              <a:rPr lang="ko-KR" altLang="en-US" dirty="0"/>
              <a:t>쌀 생산량</a:t>
            </a:r>
            <a:endParaRPr lang="en-US" altLang="ko-KR" dirty="0"/>
          </a:p>
          <a:p>
            <a:r>
              <a:rPr lang="ko-KR" altLang="en-US" dirty="0"/>
              <a:t>출산율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통계청 찾아보기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1C1FD-8813-4168-892B-28CA97E4FFC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635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1C1FD-8813-4168-892B-28CA97E4FFC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0927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통계가 가장 많이 사용되는 분야는 선거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선거철마다 전화나 각종 </a:t>
            </a:r>
            <a:r>
              <a:rPr lang="ko-KR" altLang="en-US" dirty="0" err="1"/>
              <a:t>매체들에서</a:t>
            </a:r>
            <a:r>
              <a:rPr lang="ko-KR" altLang="en-US" dirty="0"/>
              <a:t> 선거 동향 조사를 실시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1C1FD-8813-4168-892B-28CA97E4FFC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458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2E404-98B2-4770-AD8B-E57051219D2F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46CC-C9B3-4355-8D11-91A53C15A0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931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2E404-98B2-4770-AD8B-E57051219D2F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46CC-C9B3-4355-8D11-91A53C15A0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184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8049" y="274639"/>
            <a:ext cx="2742843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21" y="274639"/>
            <a:ext cx="8025355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2E404-98B2-4770-AD8B-E57051219D2F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46CC-C9B3-4355-8D11-91A53C15A0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67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2E404-98B2-4770-AD8B-E57051219D2F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46CC-C9B3-4355-8D11-91A53C15A0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956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2E404-98B2-4770-AD8B-E57051219D2F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46CC-C9B3-4355-8D11-91A53C15A0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184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21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6793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2E404-98B2-4770-AD8B-E57051219D2F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46CC-C9B3-4355-8D11-91A53C15A0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115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2E404-98B2-4770-AD8B-E57051219D2F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46CC-C9B3-4355-8D11-91A53C15A0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62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2E404-98B2-4770-AD8B-E57051219D2F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46CC-C9B3-4355-8D11-91A53C15A0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986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2E404-98B2-4770-AD8B-E57051219D2F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46CC-C9B3-4355-8D11-91A53C15A0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04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2E404-98B2-4770-AD8B-E57051219D2F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46CC-C9B3-4355-8D11-91A53C15A0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704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2E404-98B2-4770-AD8B-E57051219D2F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746CC-C9B3-4355-8D11-91A53C15A0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962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fld id="{7F82E404-98B2-4770-AD8B-E57051219D2F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fld id="{C39746CC-C9B3-4355-8D11-91A53C15A08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4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메이플스토리" panose="02000300000000000000" pitchFamily="2" charset="-127"/>
          <a:ea typeface="메이플스토리" panose="02000300000000000000" pitchFamily="2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메이플스토리" panose="02000300000000000000" pitchFamily="2" charset="-127"/>
          <a:ea typeface="메이플스토리" panose="02000300000000000000" pitchFamily="2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메이플스토리" panose="02000300000000000000" pitchFamily="2" charset="-127"/>
          <a:ea typeface="메이플스토리" panose="02000300000000000000" pitchFamily="2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메이플스토리" panose="02000300000000000000" pitchFamily="2" charset="-127"/>
          <a:ea typeface="메이플스토리" panose="02000300000000000000" pitchFamily="2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메이플스토리" panose="02000300000000000000" pitchFamily="2" charset="-127"/>
          <a:ea typeface="메이플스토리" panose="02000300000000000000" pitchFamily="2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메이플스토리" panose="02000300000000000000" pitchFamily="2" charset="-127"/>
          <a:ea typeface="메이플스토리" panose="02000300000000000000" pitchFamily="2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statistics icon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601" y="2420888"/>
            <a:ext cx="2717608" cy="257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204976" y="980728"/>
            <a:ext cx="35408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 초 통 계</a:t>
            </a:r>
            <a:endParaRPr lang="ko-KR" altLang="en-US" sz="6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43436" y="5570076"/>
            <a:ext cx="3263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 규 남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6" y="6173202"/>
            <a:ext cx="2057399" cy="41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3894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6" y="6173202"/>
            <a:ext cx="2057399" cy="41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0" y="-8162"/>
            <a:ext cx="12190413" cy="800097"/>
            <a:chOff x="0" y="-8162"/>
            <a:chExt cx="12192000" cy="800097"/>
          </a:xfrm>
          <a:solidFill>
            <a:srgbClr val="ED7D31"/>
          </a:solidFill>
        </p:grpSpPr>
        <p:sp>
          <p:nvSpPr>
            <p:cNvPr id="8" name="직사각형 7"/>
            <p:cNvSpPr/>
            <p:nvPr/>
          </p:nvSpPr>
          <p:spPr>
            <a:xfrm>
              <a:off x="0" y="-8162"/>
              <a:ext cx="1428750" cy="8000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Statistics</a:t>
              </a:r>
              <a:endParaRPr lang="ko-KR" altLang="en-US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289957" y="759277"/>
              <a:ext cx="10902043" cy="0"/>
            </a:xfrm>
            <a:prstGeom prst="line">
              <a:avLst/>
            </a:prstGeom>
            <a:grpFill/>
            <a:ln w="57150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194" name="Picture 2" descr="선거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030" y="2420888"/>
            <a:ext cx="2773898" cy="277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871070" y="1427584"/>
            <a:ext cx="2013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선거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1E3757-0D45-2D04-2FAC-411E037541AB}"/>
              </a:ext>
            </a:extLst>
          </p:cNvPr>
          <p:cNvSpPr txBox="1"/>
          <p:nvPr/>
        </p:nvSpPr>
        <p:spPr>
          <a:xfrm>
            <a:off x="1630709" y="75360"/>
            <a:ext cx="5109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활용분야</a:t>
            </a:r>
            <a:endParaRPr lang="ko-KR" altLang="en-US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6400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6" y="6173202"/>
            <a:ext cx="2057399" cy="41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0" y="-8162"/>
            <a:ext cx="12190413" cy="800097"/>
            <a:chOff x="0" y="-8162"/>
            <a:chExt cx="12192000" cy="800097"/>
          </a:xfrm>
          <a:solidFill>
            <a:srgbClr val="ED7D31"/>
          </a:solidFill>
        </p:grpSpPr>
        <p:sp>
          <p:nvSpPr>
            <p:cNvPr id="8" name="직사각형 7"/>
            <p:cNvSpPr/>
            <p:nvPr/>
          </p:nvSpPr>
          <p:spPr>
            <a:xfrm>
              <a:off x="0" y="-8162"/>
              <a:ext cx="1428750" cy="8000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Statistics</a:t>
              </a:r>
              <a:endParaRPr lang="ko-KR" altLang="en-US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289957" y="759277"/>
              <a:ext cx="10902043" cy="0"/>
            </a:xfrm>
            <a:prstGeom prst="line">
              <a:avLst/>
            </a:prstGeom>
            <a:grpFill/>
            <a:ln w="57150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218" name="Picture 2" descr="20대총선 연령별 투표수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870" y="1133420"/>
            <a:ext cx="5715000" cy="524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56ADD4-7F79-2859-48EE-77382EA29265}"/>
              </a:ext>
            </a:extLst>
          </p:cNvPr>
          <p:cNvSpPr/>
          <p:nvPr/>
        </p:nvSpPr>
        <p:spPr>
          <a:xfrm>
            <a:off x="6594160" y="2114549"/>
            <a:ext cx="648072" cy="8510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11A201-B7A3-A925-6F01-4A49CFE15EF4}"/>
              </a:ext>
            </a:extLst>
          </p:cNvPr>
          <p:cNvSpPr txBox="1"/>
          <p:nvPr/>
        </p:nvSpPr>
        <p:spPr>
          <a:xfrm>
            <a:off x="257776" y="6464369"/>
            <a:ext cx="61138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그림출처</a:t>
            </a:r>
            <a:r>
              <a: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연합뉴스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AFCC18-A2DB-3B5A-3CC7-35AD03E3F57B}"/>
              </a:ext>
            </a:extLst>
          </p:cNvPr>
          <p:cNvSpPr txBox="1"/>
          <p:nvPr/>
        </p:nvSpPr>
        <p:spPr>
          <a:xfrm>
            <a:off x="1630709" y="75360"/>
            <a:ext cx="5109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활용분야</a:t>
            </a:r>
            <a:endParaRPr lang="ko-KR" altLang="en-US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978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6" y="6173202"/>
            <a:ext cx="2057399" cy="41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0" y="-8162"/>
            <a:ext cx="12190413" cy="800097"/>
            <a:chOff x="0" y="-8162"/>
            <a:chExt cx="12192000" cy="800097"/>
          </a:xfrm>
          <a:solidFill>
            <a:srgbClr val="ED7D31"/>
          </a:solidFill>
        </p:grpSpPr>
        <p:sp>
          <p:nvSpPr>
            <p:cNvPr id="8" name="직사각형 7"/>
            <p:cNvSpPr/>
            <p:nvPr/>
          </p:nvSpPr>
          <p:spPr>
            <a:xfrm>
              <a:off x="0" y="-8162"/>
              <a:ext cx="1428750" cy="8000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Statistics</a:t>
              </a:r>
              <a:endParaRPr lang="ko-KR" altLang="en-US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289957" y="759277"/>
              <a:ext cx="10902043" cy="0"/>
            </a:xfrm>
            <a:prstGeom prst="line">
              <a:avLst/>
            </a:prstGeom>
            <a:grpFill/>
            <a:ln w="57150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982638" y="1700808"/>
            <a:ext cx="1036638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모집단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관심의 대상이 되는 </a:t>
            </a:r>
            <a:r>
              <a:rPr lang="ko-KR" altLang="en-US" sz="28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모든 개체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관측값이나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측정값의 집합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32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표본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모집단에서 추출한 </a:t>
            </a:r>
            <a:r>
              <a:rPr lang="ko-KR" altLang="en-US" sz="28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일부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관측값이나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측정값의 집합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468225-B58B-4DBF-8881-D13C3B8B2D25}"/>
              </a:ext>
            </a:extLst>
          </p:cNvPr>
          <p:cNvSpPr txBox="1"/>
          <p:nvPr/>
        </p:nvSpPr>
        <p:spPr>
          <a:xfrm>
            <a:off x="1630709" y="75360"/>
            <a:ext cx="7848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모집단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(Population)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 표본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(Sample)</a:t>
            </a:r>
            <a:endParaRPr lang="ko-KR" altLang="en-US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FDB018-A998-4106-AF1C-16DE480641E1}"/>
              </a:ext>
            </a:extLst>
          </p:cNvPr>
          <p:cNvSpPr txBox="1"/>
          <p:nvPr/>
        </p:nvSpPr>
        <p:spPr>
          <a:xfrm>
            <a:off x="982638" y="3793103"/>
            <a:ext cx="972108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전수조사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모집단 전체를 조사하는 것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32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표본조사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표본만 가지고 조사하는 것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29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6" y="6173202"/>
            <a:ext cx="2057399" cy="41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0" y="-8162"/>
            <a:ext cx="12190413" cy="800097"/>
            <a:chOff x="0" y="-8162"/>
            <a:chExt cx="12192000" cy="800097"/>
          </a:xfrm>
          <a:solidFill>
            <a:srgbClr val="ED7D31"/>
          </a:solidFill>
        </p:grpSpPr>
        <p:sp>
          <p:nvSpPr>
            <p:cNvPr id="8" name="직사각형 7"/>
            <p:cNvSpPr/>
            <p:nvPr/>
          </p:nvSpPr>
          <p:spPr>
            <a:xfrm>
              <a:off x="0" y="-8162"/>
              <a:ext cx="1428750" cy="8000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Statistics</a:t>
              </a:r>
              <a:endParaRPr lang="ko-KR" altLang="en-US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289957" y="759277"/>
              <a:ext cx="10902043" cy="0"/>
            </a:xfrm>
            <a:prstGeom prst="line">
              <a:avLst/>
            </a:prstGeom>
            <a:grpFill/>
            <a:ln w="57150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846734" y="2708920"/>
            <a:ext cx="2338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A70ACFC-36AA-4952-86C2-E7C5982B4C52}"/>
              </a:ext>
            </a:extLst>
          </p:cNvPr>
          <p:cNvSpPr/>
          <p:nvPr/>
        </p:nvSpPr>
        <p:spPr>
          <a:xfrm>
            <a:off x="1630709" y="2061205"/>
            <a:ext cx="4572000" cy="205047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유권자 집단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748B7BB-4AEF-488B-B902-3A2C6CFD12FC}"/>
              </a:ext>
            </a:extLst>
          </p:cNvPr>
          <p:cNvSpPr/>
          <p:nvPr/>
        </p:nvSpPr>
        <p:spPr>
          <a:xfrm>
            <a:off x="8123873" y="2638124"/>
            <a:ext cx="2052784" cy="88207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1000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명</a:t>
            </a:r>
          </a:p>
        </p:txBody>
      </p:sp>
      <p:sp>
        <p:nvSpPr>
          <p:cNvPr id="21" name="화살표: 아래로 구부러짐 2">
            <a:extLst>
              <a:ext uri="{FF2B5EF4-FFF2-40B4-BE49-F238E27FC236}">
                <a16:creationId xmlns:a16="http://schemas.microsoft.com/office/drawing/2014/main" id="{0A5BE12C-F03F-4082-A8B2-4065025C5936}"/>
              </a:ext>
            </a:extLst>
          </p:cNvPr>
          <p:cNvSpPr/>
          <p:nvPr/>
        </p:nvSpPr>
        <p:spPr>
          <a:xfrm>
            <a:off x="3646934" y="1368799"/>
            <a:ext cx="5760640" cy="1196105"/>
          </a:xfrm>
          <a:prstGeom prst="curved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579666" y="3573016"/>
            <a:ext cx="7480206" cy="1259099"/>
            <a:chOff x="2579666" y="4004707"/>
            <a:chExt cx="7480206" cy="125909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6281971-FB14-432D-B781-0984223567BB}"/>
                </a:ext>
              </a:extLst>
            </p:cNvPr>
            <p:cNvSpPr txBox="1"/>
            <p:nvPr/>
          </p:nvSpPr>
          <p:spPr>
            <a:xfrm>
              <a:off x="2579666" y="4617475"/>
              <a:ext cx="26740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모집단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A4E0CD-8BE1-4E96-9159-62567C6A191F}"/>
                </a:ext>
              </a:extLst>
            </p:cNvPr>
            <p:cNvSpPr txBox="1"/>
            <p:nvPr/>
          </p:nvSpPr>
          <p:spPr>
            <a:xfrm>
              <a:off x="8240659" y="4004707"/>
              <a:ext cx="18192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표본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7EE3D79-59DD-D252-5E3E-242620D80E5B}"/>
              </a:ext>
            </a:extLst>
          </p:cNvPr>
          <p:cNvSpPr txBox="1"/>
          <p:nvPr/>
        </p:nvSpPr>
        <p:spPr>
          <a:xfrm>
            <a:off x="912012" y="5373216"/>
            <a:ext cx="103663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통계학은 모집단을 대표하는 </a:t>
            </a:r>
            <a:r>
              <a:rPr lang="ko-KR" altLang="en-US" sz="28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표본을 어떻게 잘 선정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하느냐가 핵심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F63E6-D36B-517B-5145-EFD59ED9F127}"/>
              </a:ext>
            </a:extLst>
          </p:cNvPr>
          <p:cNvSpPr txBox="1"/>
          <p:nvPr/>
        </p:nvSpPr>
        <p:spPr>
          <a:xfrm>
            <a:off x="1630709" y="75360"/>
            <a:ext cx="7848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모집단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(Population)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 표본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(Sample)</a:t>
            </a:r>
            <a:endParaRPr lang="ko-KR" altLang="en-US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943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6" y="6173202"/>
            <a:ext cx="2057399" cy="41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0" y="-8162"/>
            <a:ext cx="12190413" cy="800097"/>
            <a:chOff x="0" y="-8162"/>
            <a:chExt cx="12192000" cy="800097"/>
          </a:xfrm>
          <a:solidFill>
            <a:srgbClr val="ED7D31"/>
          </a:solidFill>
        </p:grpSpPr>
        <p:sp>
          <p:nvSpPr>
            <p:cNvPr id="8" name="직사각형 7"/>
            <p:cNvSpPr/>
            <p:nvPr/>
          </p:nvSpPr>
          <p:spPr>
            <a:xfrm>
              <a:off x="0" y="-8162"/>
              <a:ext cx="1428750" cy="8000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Statistics</a:t>
              </a:r>
              <a:endParaRPr lang="ko-KR" altLang="en-US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289957" y="759277"/>
              <a:ext cx="10902043" cy="0"/>
            </a:xfrm>
            <a:prstGeom prst="line">
              <a:avLst/>
            </a:prstGeom>
            <a:grpFill/>
            <a:ln w="57150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1630709" y="75360"/>
            <a:ext cx="7848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질적자료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양적자료</a:t>
            </a:r>
            <a:endParaRPr lang="ko-KR" altLang="en-US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46734" y="2708920"/>
            <a:ext cx="2338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26654" y="2217638"/>
            <a:ext cx="1036915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양적 자료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숫자로 표현할 수 있고 연산할 수 있는 </a:t>
            </a:r>
            <a:r>
              <a:rPr lang="ko-KR" altLang="en-US" sz="28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수치형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데이터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32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질적 자료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숫자로 표현할 수 없는 </a:t>
            </a:r>
            <a:r>
              <a:rPr lang="ko-KR" altLang="en-US" sz="28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범주형</a:t>
            </a:r>
            <a:r>
              <a:rPr lang="en-US" altLang="ko-KR" sz="28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8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문자형</a:t>
            </a:r>
            <a:r>
              <a:rPr lang="en-US" altLang="ko-KR" sz="28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데이터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6714" y="2933393"/>
            <a:ext cx="4392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예시 </a:t>
            </a:r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키</a:t>
            </a:r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몸무게</a:t>
            </a:r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유권자수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70870" y="4685074"/>
            <a:ext cx="4392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예시 </a:t>
            </a:r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성별</a:t>
            </a:r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직업</a:t>
            </a:r>
          </a:p>
        </p:txBody>
      </p:sp>
    </p:spTree>
    <p:extLst>
      <p:ext uri="{BB962C8B-B14F-4D97-AF65-F5344CB8AC3E}">
        <p14:creationId xmlns:p14="http://schemas.microsoft.com/office/powerpoint/2010/main" val="1016291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6" y="6173202"/>
            <a:ext cx="2057399" cy="41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0" y="-8162"/>
            <a:ext cx="12190413" cy="800097"/>
            <a:chOff x="0" y="-8162"/>
            <a:chExt cx="12192000" cy="800097"/>
          </a:xfrm>
          <a:solidFill>
            <a:srgbClr val="ED7D31"/>
          </a:solidFill>
        </p:grpSpPr>
        <p:sp>
          <p:nvSpPr>
            <p:cNvPr id="8" name="직사각형 7"/>
            <p:cNvSpPr/>
            <p:nvPr/>
          </p:nvSpPr>
          <p:spPr>
            <a:xfrm>
              <a:off x="0" y="-8162"/>
              <a:ext cx="1428750" cy="8000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Statistics</a:t>
              </a:r>
              <a:endParaRPr lang="ko-KR" altLang="en-US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289957" y="759277"/>
              <a:ext cx="10902043" cy="0"/>
            </a:xfrm>
            <a:prstGeom prst="line">
              <a:avLst/>
            </a:prstGeom>
            <a:grpFill/>
            <a:ln w="57150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1630709" y="67676"/>
            <a:ext cx="7848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개체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요인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변수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98662" y="2094528"/>
            <a:ext cx="8189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개체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연구자 또는 관찰자가 관심을 갖는 대상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21BE271-A833-7110-EFAE-850F065CC706}"/>
              </a:ext>
            </a:extLst>
          </p:cNvPr>
          <p:cNvGrpSpPr/>
          <p:nvPr/>
        </p:nvGrpSpPr>
        <p:grpSpPr>
          <a:xfrm>
            <a:off x="4925075" y="3110001"/>
            <a:ext cx="1764197" cy="3199319"/>
            <a:chOff x="4925075" y="2965985"/>
            <a:chExt cx="1764197" cy="3199319"/>
          </a:xfrm>
        </p:grpSpPr>
        <p:pic>
          <p:nvPicPr>
            <p:cNvPr id="21511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8280" y="2965985"/>
              <a:ext cx="1368152" cy="2498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4925075" y="5703639"/>
              <a:ext cx="17641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신입사원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3D510C4-2CA8-1A88-14FA-DE6EF37AA495}"/>
              </a:ext>
            </a:extLst>
          </p:cNvPr>
          <p:cNvSpPr txBox="1"/>
          <p:nvPr/>
        </p:nvSpPr>
        <p:spPr>
          <a:xfrm>
            <a:off x="749330" y="1249596"/>
            <a:ext cx="70020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우리가 채용담당자라고 가정해보자</a:t>
            </a:r>
            <a:r>
              <a:rPr lang="en-US" altLang="ko-KR" sz="32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!</a:t>
            </a:r>
            <a:endParaRPr lang="ko-KR" altLang="en-US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468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6" y="6173202"/>
            <a:ext cx="2057399" cy="41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0" y="-8162"/>
            <a:ext cx="12190413" cy="800097"/>
            <a:chOff x="0" y="-8162"/>
            <a:chExt cx="12192000" cy="800097"/>
          </a:xfrm>
          <a:solidFill>
            <a:srgbClr val="ED7D31"/>
          </a:solidFill>
        </p:grpSpPr>
        <p:sp>
          <p:nvSpPr>
            <p:cNvPr id="8" name="직사각형 7"/>
            <p:cNvSpPr/>
            <p:nvPr/>
          </p:nvSpPr>
          <p:spPr>
            <a:xfrm>
              <a:off x="0" y="-8162"/>
              <a:ext cx="1428750" cy="8000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Statistics</a:t>
              </a:r>
              <a:endParaRPr lang="ko-KR" altLang="en-US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289957" y="759277"/>
              <a:ext cx="10902043" cy="0"/>
            </a:xfrm>
            <a:prstGeom prst="line">
              <a:avLst/>
            </a:prstGeom>
            <a:grpFill/>
            <a:ln w="57150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1198662" y="1628800"/>
            <a:ext cx="10369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요인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개체에 관한 특성 중 연구자가 특별히 관심을 갖는 특성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8671023-862E-145A-DBAE-ECDD3B9B2542}"/>
              </a:ext>
            </a:extLst>
          </p:cNvPr>
          <p:cNvGrpSpPr/>
          <p:nvPr/>
        </p:nvGrpSpPr>
        <p:grpSpPr>
          <a:xfrm>
            <a:off x="4500372" y="2780928"/>
            <a:ext cx="2826803" cy="3427053"/>
            <a:chOff x="4500372" y="2780928"/>
            <a:chExt cx="2826803" cy="3427053"/>
          </a:xfrm>
        </p:grpSpPr>
        <p:sp>
          <p:nvSpPr>
            <p:cNvPr id="7" name="TextBox 6"/>
            <p:cNvSpPr txBox="1"/>
            <p:nvPr/>
          </p:nvSpPr>
          <p:spPr>
            <a:xfrm>
              <a:off x="4500372" y="5746316"/>
              <a:ext cx="2674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신입사원의 스펙</a:t>
              </a:r>
            </a:p>
          </p:txBody>
        </p:sp>
        <p:pic>
          <p:nvPicPr>
            <p:cNvPr id="23554" name="Picture 2" descr="이력서 icon 이미지 검색결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5046" y="2780928"/>
              <a:ext cx="2672129" cy="2672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4E67B8B-B445-49A7-ADFD-DDC25DFC988B}"/>
              </a:ext>
            </a:extLst>
          </p:cNvPr>
          <p:cNvSpPr txBox="1"/>
          <p:nvPr/>
        </p:nvSpPr>
        <p:spPr>
          <a:xfrm>
            <a:off x="1630709" y="67676"/>
            <a:ext cx="7848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개체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요인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변수</a:t>
            </a:r>
          </a:p>
        </p:txBody>
      </p:sp>
    </p:spTree>
    <p:extLst>
      <p:ext uri="{BB962C8B-B14F-4D97-AF65-F5344CB8AC3E}">
        <p14:creationId xmlns:p14="http://schemas.microsoft.com/office/powerpoint/2010/main" val="337997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6" y="6173202"/>
            <a:ext cx="2057399" cy="41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0" y="-8162"/>
            <a:ext cx="12190413" cy="800097"/>
            <a:chOff x="0" y="-8162"/>
            <a:chExt cx="12192000" cy="800097"/>
          </a:xfrm>
          <a:solidFill>
            <a:srgbClr val="ED7D31"/>
          </a:solidFill>
        </p:grpSpPr>
        <p:sp>
          <p:nvSpPr>
            <p:cNvPr id="8" name="직사각형 7"/>
            <p:cNvSpPr/>
            <p:nvPr/>
          </p:nvSpPr>
          <p:spPr>
            <a:xfrm>
              <a:off x="0" y="-8162"/>
              <a:ext cx="1428750" cy="8000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Statistics</a:t>
              </a:r>
              <a:endParaRPr lang="ko-KR" altLang="en-US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289957" y="759277"/>
              <a:ext cx="10902043" cy="0"/>
            </a:xfrm>
            <a:prstGeom prst="line">
              <a:avLst/>
            </a:prstGeom>
            <a:grpFill/>
            <a:ln w="57150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1198662" y="1628800"/>
            <a:ext cx="10028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변수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요인을 구성하고 있는 요소</a:t>
            </a:r>
          </a:p>
        </p:txBody>
      </p:sp>
      <p:sp>
        <p:nvSpPr>
          <p:cNvPr id="4" name="포인트가 5개인 별 3"/>
          <p:cNvSpPr/>
          <p:nvPr/>
        </p:nvSpPr>
        <p:spPr>
          <a:xfrm>
            <a:off x="4943078" y="3284984"/>
            <a:ext cx="2088232" cy="1872208"/>
          </a:xfrm>
          <a:prstGeom prst="star5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05639" y="2677562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학교성적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24167" y="3508692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자격증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86894" y="3429000"/>
            <a:ext cx="1944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프로젝트</a:t>
            </a:r>
            <a:endParaRPr lang="en-US" altLang="ko-KR" sz="240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24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경험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34966" y="5256223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수상이력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86415" y="5271591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개발능력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9B6191-C1BC-406B-8B5A-1956731242A3}"/>
              </a:ext>
            </a:extLst>
          </p:cNvPr>
          <p:cNvSpPr txBox="1"/>
          <p:nvPr/>
        </p:nvSpPr>
        <p:spPr>
          <a:xfrm>
            <a:off x="1630709" y="67676"/>
            <a:ext cx="7848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개체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요인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변수</a:t>
            </a:r>
          </a:p>
        </p:txBody>
      </p:sp>
    </p:spTree>
    <p:extLst>
      <p:ext uri="{BB962C8B-B14F-4D97-AF65-F5344CB8AC3E}">
        <p14:creationId xmlns:p14="http://schemas.microsoft.com/office/powerpoint/2010/main" val="52454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15" grpId="0"/>
      <p:bldP spid="16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6" y="6173202"/>
            <a:ext cx="2057399" cy="41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0" y="-8162"/>
            <a:ext cx="12190413" cy="800097"/>
            <a:chOff x="0" y="-8162"/>
            <a:chExt cx="12192000" cy="800097"/>
          </a:xfrm>
          <a:solidFill>
            <a:srgbClr val="ED7D31"/>
          </a:solidFill>
        </p:grpSpPr>
        <p:sp>
          <p:nvSpPr>
            <p:cNvPr id="8" name="직사각형 7"/>
            <p:cNvSpPr/>
            <p:nvPr/>
          </p:nvSpPr>
          <p:spPr>
            <a:xfrm>
              <a:off x="0" y="-8162"/>
              <a:ext cx="1428750" cy="8000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Statistics</a:t>
              </a:r>
              <a:endParaRPr lang="ko-KR" altLang="en-US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289957" y="759277"/>
              <a:ext cx="10902043" cy="0"/>
            </a:xfrm>
            <a:prstGeom prst="line">
              <a:avLst/>
            </a:prstGeom>
            <a:grpFill/>
            <a:ln w="57150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1630709" y="75360"/>
            <a:ext cx="7848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독립변수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종속변수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44617" y="1700808"/>
            <a:ext cx="10575536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독립변수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(Independent variable)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다른 변수에 영향을 받지 않고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종속변수에 영향을 주는 변수</a:t>
            </a: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32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종속변수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(Dependent variable)</a:t>
            </a:r>
          </a:p>
          <a:p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종속 또는 의존적인 변수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독립변수에 영향을 받아서 변화하는 변수</a:t>
            </a:r>
          </a:p>
        </p:txBody>
      </p:sp>
    </p:spTree>
    <p:extLst>
      <p:ext uri="{BB962C8B-B14F-4D97-AF65-F5344CB8AC3E}">
        <p14:creationId xmlns:p14="http://schemas.microsoft.com/office/powerpoint/2010/main" val="779204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6" y="6173202"/>
            <a:ext cx="2057399" cy="41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0" y="-8162"/>
            <a:ext cx="12190413" cy="800097"/>
            <a:chOff x="0" y="-8162"/>
            <a:chExt cx="12192000" cy="800097"/>
          </a:xfrm>
          <a:solidFill>
            <a:srgbClr val="ED7D31"/>
          </a:solidFill>
        </p:grpSpPr>
        <p:sp>
          <p:nvSpPr>
            <p:cNvPr id="8" name="직사각형 7"/>
            <p:cNvSpPr/>
            <p:nvPr/>
          </p:nvSpPr>
          <p:spPr>
            <a:xfrm>
              <a:off x="0" y="-8162"/>
              <a:ext cx="1428750" cy="8000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Statistics</a:t>
              </a:r>
              <a:endParaRPr lang="ko-KR" altLang="en-US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289957" y="759277"/>
              <a:ext cx="10902043" cy="0"/>
            </a:xfrm>
            <a:prstGeom prst="line">
              <a:avLst/>
            </a:prstGeom>
            <a:grpFill/>
            <a:ln w="57150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4439022" y="3017858"/>
            <a:ext cx="29491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y</a:t>
            </a:r>
            <a:r>
              <a:rPr lang="en-US" altLang="ko-KR" sz="4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=   3</a:t>
            </a:r>
            <a:r>
              <a:rPr lang="en-US" altLang="ko-KR" sz="40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x</a:t>
            </a:r>
            <a:endParaRPr lang="ko-KR" altLang="en-US" sz="40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54646" y="3160790"/>
            <a:ext cx="10009112" cy="461665"/>
            <a:chOff x="1054646" y="1771732"/>
            <a:chExt cx="10009112" cy="461665"/>
          </a:xfrm>
        </p:grpSpPr>
        <p:sp>
          <p:nvSpPr>
            <p:cNvPr id="4" name="TextBox 3"/>
            <p:cNvSpPr txBox="1"/>
            <p:nvPr/>
          </p:nvSpPr>
          <p:spPr>
            <a:xfrm>
              <a:off x="1054646" y="1771732"/>
              <a:ext cx="23033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종속변수</a:t>
              </a:r>
              <a:r>
                <a:rPr lang="en-US" altLang="ko-KR" sz="24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</a:t>
              </a:r>
              <a:r>
                <a:rPr lang="ko-KR" altLang="en-US" sz="2400" dirty="0" err="1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출력값</a:t>
              </a:r>
              <a:r>
                <a:rPr lang="en-US" altLang="ko-KR" sz="24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)</a:t>
              </a:r>
              <a:endPara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687494" y="1771732"/>
              <a:ext cx="23762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독립변수</a:t>
              </a:r>
              <a:r>
                <a:rPr lang="en-US" altLang="ko-KR" sz="24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</a:t>
              </a:r>
              <a:r>
                <a:rPr lang="ko-KR" altLang="en-US" sz="2400" dirty="0" err="1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입력값</a:t>
              </a:r>
              <a:r>
                <a:rPr lang="en-US" altLang="ko-KR" sz="24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)</a:t>
              </a:r>
              <a:endPara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7" name="직선 화살표 연결선 6"/>
            <p:cNvCxnSpPr>
              <a:cxnSpLocks/>
            </p:cNvCxnSpPr>
            <p:nvPr/>
          </p:nvCxnSpPr>
          <p:spPr>
            <a:xfrm>
              <a:off x="3717987" y="2002563"/>
              <a:ext cx="649027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>
              <a:cxnSpLocks/>
            </p:cNvCxnSpPr>
            <p:nvPr/>
          </p:nvCxnSpPr>
          <p:spPr>
            <a:xfrm flipH="1">
              <a:off x="7535366" y="2002563"/>
              <a:ext cx="720080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827318D-0A4A-FBC8-5B4C-D457D4F8943B}"/>
              </a:ext>
            </a:extLst>
          </p:cNvPr>
          <p:cNvSpPr txBox="1"/>
          <p:nvPr/>
        </p:nvSpPr>
        <p:spPr>
          <a:xfrm>
            <a:off x="1630709" y="75360"/>
            <a:ext cx="7848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독립변수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종속변수</a:t>
            </a:r>
          </a:p>
        </p:txBody>
      </p:sp>
    </p:spTree>
    <p:extLst>
      <p:ext uri="{BB962C8B-B14F-4D97-AF65-F5344CB8AC3E}">
        <p14:creationId xmlns:p14="http://schemas.microsoft.com/office/powerpoint/2010/main" val="13060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6" y="6173202"/>
            <a:ext cx="2057399" cy="41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0" y="-8162"/>
            <a:ext cx="12190413" cy="800097"/>
            <a:chOff x="0" y="-8162"/>
            <a:chExt cx="12192000" cy="800097"/>
          </a:xfrm>
          <a:solidFill>
            <a:srgbClr val="ED7D31"/>
          </a:solidFill>
        </p:grpSpPr>
        <p:sp>
          <p:nvSpPr>
            <p:cNvPr id="8" name="직사각형 7"/>
            <p:cNvSpPr/>
            <p:nvPr/>
          </p:nvSpPr>
          <p:spPr>
            <a:xfrm>
              <a:off x="0" y="-8162"/>
              <a:ext cx="1428750" cy="8000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Statistics</a:t>
              </a:r>
              <a:endParaRPr lang="ko-KR" altLang="en-US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289957" y="759277"/>
              <a:ext cx="10902043" cy="0"/>
            </a:xfrm>
            <a:prstGeom prst="line">
              <a:avLst/>
            </a:prstGeom>
            <a:grpFill/>
            <a:ln w="57150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1630709" y="84869"/>
            <a:ext cx="5109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목표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26024" y="1844824"/>
            <a:ext cx="973836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통계학의 개념과 활용분야를 알아보자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514350" indent="-514350">
              <a:buAutoNum type="arabicPeriod"/>
            </a:pP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통계학 용어들을 알아보자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미분의 개념을 알아보자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4230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6" y="6173202"/>
            <a:ext cx="2057399" cy="41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0" y="-8162"/>
            <a:ext cx="12190413" cy="800097"/>
            <a:chOff x="0" y="-8162"/>
            <a:chExt cx="12192000" cy="800097"/>
          </a:xfrm>
          <a:solidFill>
            <a:srgbClr val="ED7D31"/>
          </a:solidFill>
        </p:grpSpPr>
        <p:sp>
          <p:nvSpPr>
            <p:cNvPr id="8" name="직사각형 7"/>
            <p:cNvSpPr/>
            <p:nvPr/>
          </p:nvSpPr>
          <p:spPr>
            <a:xfrm>
              <a:off x="0" y="-8162"/>
              <a:ext cx="1428750" cy="8000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Statistics</a:t>
              </a:r>
              <a:endParaRPr lang="ko-KR" altLang="en-US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289957" y="759277"/>
              <a:ext cx="10902043" cy="0"/>
            </a:xfrm>
            <a:prstGeom prst="line">
              <a:avLst/>
            </a:prstGeom>
            <a:grpFill/>
            <a:ln w="57150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직선 화살표 연결선 4"/>
          <p:cNvCxnSpPr/>
          <p:nvPr/>
        </p:nvCxnSpPr>
        <p:spPr>
          <a:xfrm flipV="1">
            <a:off x="2638822" y="1772816"/>
            <a:ext cx="0" cy="316835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2638822" y="4948386"/>
            <a:ext cx="6480720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79382" y="5157192"/>
            <a:ext cx="14401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공부시간</a:t>
            </a:r>
            <a:endParaRPr lang="en-US" altLang="ko-KR" sz="24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독립변수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입력값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54648" y="1743512"/>
            <a:ext cx="1584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성적</a:t>
            </a:r>
            <a:endParaRPr lang="en-US" altLang="ko-KR" sz="24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종속변수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0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출력값</a:t>
            </a: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2638822" y="1974344"/>
            <a:ext cx="6048672" cy="2966824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286E0FB-1504-58F9-A36A-5047B36D1DBB}"/>
              </a:ext>
            </a:extLst>
          </p:cNvPr>
          <p:cNvSpPr txBox="1"/>
          <p:nvPr/>
        </p:nvSpPr>
        <p:spPr>
          <a:xfrm>
            <a:off x="1630709" y="75360"/>
            <a:ext cx="7848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독립변수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종속변수</a:t>
            </a:r>
          </a:p>
        </p:txBody>
      </p:sp>
    </p:spTree>
    <p:extLst>
      <p:ext uri="{BB962C8B-B14F-4D97-AF65-F5344CB8AC3E}">
        <p14:creationId xmlns:p14="http://schemas.microsoft.com/office/powerpoint/2010/main" val="289039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6" y="6173202"/>
            <a:ext cx="2057399" cy="41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0" y="-8162"/>
            <a:ext cx="12190413" cy="800097"/>
            <a:chOff x="0" y="-8162"/>
            <a:chExt cx="12192000" cy="800097"/>
          </a:xfrm>
          <a:solidFill>
            <a:srgbClr val="ED7D31"/>
          </a:solidFill>
        </p:grpSpPr>
        <p:sp>
          <p:nvSpPr>
            <p:cNvPr id="8" name="직사각형 7"/>
            <p:cNvSpPr/>
            <p:nvPr/>
          </p:nvSpPr>
          <p:spPr>
            <a:xfrm>
              <a:off x="0" y="-8162"/>
              <a:ext cx="1428750" cy="8000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Statistics</a:t>
              </a:r>
              <a:endParaRPr lang="ko-KR" altLang="en-US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289957" y="759277"/>
              <a:ext cx="10902043" cy="0"/>
            </a:xfrm>
            <a:prstGeom prst="line">
              <a:avLst/>
            </a:prstGeom>
            <a:grpFill/>
            <a:ln w="57150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1630709" y="75360"/>
            <a:ext cx="7848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플로렌스 나이팅게일</a:t>
            </a:r>
          </a:p>
        </p:txBody>
      </p:sp>
      <p:pic>
        <p:nvPicPr>
          <p:cNvPr id="1028" name="Picture 4" descr="Florence Nightin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10" y="1340768"/>
            <a:ext cx="30670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951190" y="2276872"/>
            <a:ext cx="51845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00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본명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플로렌스 나이팅게일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800" dirty="0">
                <a:solidFill>
                  <a:srgbClr val="00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국적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영국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800" dirty="0">
                <a:solidFill>
                  <a:srgbClr val="00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직업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간호사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통계학자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3561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6" y="6173202"/>
            <a:ext cx="2057399" cy="41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0" y="-8162"/>
            <a:ext cx="12190413" cy="800097"/>
            <a:chOff x="0" y="-8162"/>
            <a:chExt cx="12192000" cy="800097"/>
          </a:xfrm>
          <a:solidFill>
            <a:srgbClr val="ED7D31"/>
          </a:solidFill>
        </p:grpSpPr>
        <p:sp>
          <p:nvSpPr>
            <p:cNvPr id="8" name="직사각형 7"/>
            <p:cNvSpPr/>
            <p:nvPr/>
          </p:nvSpPr>
          <p:spPr>
            <a:xfrm>
              <a:off x="0" y="-8162"/>
              <a:ext cx="1428750" cy="8000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Statistics</a:t>
              </a:r>
              <a:endParaRPr lang="ko-KR" altLang="en-US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289957" y="759277"/>
              <a:ext cx="10902043" cy="0"/>
            </a:xfrm>
            <a:prstGeom prst="line">
              <a:avLst/>
            </a:prstGeom>
            <a:grpFill/>
            <a:ln w="57150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1630709" y="75360"/>
            <a:ext cx="7848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장미도표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517" y="1268760"/>
            <a:ext cx="8496944" cy="4635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5832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6" y="6173202"/>
            <a:ext cx="2057399" cy="41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0" y="-8162"/>
            <a:ext cx="12190413" cy="800097"/>
            <a:chOff x="0" y="-8162"/>
            <a:chExt cx="12192000" cy="800097"/>
          </a:xfrm>
          <a:solidFill>
            <a:srgbClr val="ED7D31"/>
          </a:solidFill>
        </p:grpSpPr>
        <p:sp>
          <p:nvSpPr>
            <p:cNvPr id="8" name="직사각형 7"/>
            <p:cNvSpPr/>
            <p:nvPr/>
          </p:nvSpPr>
          <p:spPr>
            <a:xfrm>
              <a:off x="0" y="-8162"/>
              <a:ext cx="1428750" cy="8000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Statistics</a:t>
              </a:r>
              <a:endParaRPr lang="ko-KR" altLang="en-US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289957" y="759277"/>
              <a:ext cx="10902043" cy="0"/>
            </a:xfrm>
            <a:prstGeom prst="line">
              <a:avLst/>
            </a:prstGeom>
            <a:grpFill/>
            <a:ln w="57150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1630709" y="75360"/>
            <a:ext cx="7848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도수와 상대도수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46734" y="2708920"/>
            <a:ext cx="2338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075233"/>
              </p:ext>
            </p:extLst>
          </p:nvPr>
        </p:nvGraphicFramePr>
        <p:xfrm>
          <a:off x="1846734" y="2564904"/>
          <a:ext cx="8126942" cy="231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34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34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진로희망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도수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빅데이터분석가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6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자영업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7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웹개발자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4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대학원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3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합계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20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254021" y="1526717"/>
            <a:ext cx="3312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인공지능반</a:t>
            </a:r>
          </a:p>
        </p:txBody>
      </p:sp>
    </p:spTree>
    <p:extLst>
      <p:ext uri="{BB962C8B-B14F-4D97-AF65-F5344CB8AC3E}">
        <p14:creationId xmlns:p14="http://schemas.microsoft.com/office/powerpoint/2010/main" val="27371852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6" y="6173202"/>
            <a:ext cx="2057399" cy="41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0" y="-8162"/>
            <a:ext cx="12190413" cy="800097"/>
            <a:chOff x="0" y="-8162"/>
            <a:chExt cx="12192000" cy="800097"/>
          </a:xfrm>
          <a:solidFill>
            <a:srgbClr val="ED7D31"/>
          </a:solidFill>
        </p:grpSpPr>
        <p:sp>
          <p:nvSpPr>
            <p:cNvPr id="8" name="직사각형 7"/>
            <p:cNvSpPr/>
            <p:nvPr/>
          </p:nvSpPr>
          <p:spPr>
            <a:xfrm>
              <a:off x="0" y="-8162"/>
              <a:ext cx="1428750" cy="8000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Statistics</a:t>
              </a:r>
              <a:endParaRPr lang="ko-KR" altLang="en-US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289957" y="759277"/>
              <a:ext cx="10902043" cy="0"/>
            </a:xfrm>
            <a:prstGeom prst="line">
              <a:avLst/>
            </a:prstGeom>
            <a:grpFill/>
            <a:ln w="57150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846734" y="2708920"/>
            <a:ext cx="2338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470417"/>
              </p:ext>
            </p:extLst>
          </p:nvPr>
        </p:nvGraphicFramePr>
        <p:xfrm>
          <a:off x="1846734" y="2564904"/>
          <a:ext cx="8126942" cy="231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34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34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진로희망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도수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빅데이터분석가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12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자영업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14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웹개발자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10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대학원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14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합계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50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254021" y="1505430"/>
            <a:ext cx="3312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빅데이터반</a:t>
            </a:r>
            <a:endParaRPr lang="ko-KR" altLang="en-US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D1968-91A2-409A-9727-6A855AA306F5}"/>
              </a:ext>
            </a:extLst>
          </p:cNvPr>
          <p:cNvSpPr txBox="1"/>
          <p:nvPr/>
        </p:nvSpPr>
        <p:spPr>
          <a:xfrm>
            <a:off x="1630709" y="75360"/>
            <a:ext cx="7848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도수와 상대도수</a:t>
            </a:r>
          </a:p>
        </p:txBody>
      </p:sp>
    </p:spTree>
    <p:extLst>
      <p:ext uri="{BB962C8B-B14F-4D97-AF65-F5344CB8AC3E}">
        <p14:creationId xmlns:p14="http://schemas.microsoft.com/office/powerpoint/2010/main" val="1489833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6" y="6173202"/>
            <a:ext cx="2057399" cy="41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0" y="-8162"/>
            <a:ext cx="12190413" cy="800097"/>
            <a:chOff x="0" y="-8162"/>
            <a:chExt cx="12192000" cy="800097"/>
          </a:xfrm>
          <a:solidFill>
            <a:srgbClr val="ED7D31"/>
          </a:solidFill>
        </p:grpSpPr>
        <p:sp>
          <p:nvSpPr>
            <p:cNvPr id="8" name="직사각형 7"/>
            <p:cNvSpPr/>
            <p:nvPr/>
          </p:nvSpPr>
          <p:spPr>
            <a:xfrm>
              <a:off x="0" y="-8162"/>
              <a:ext cx="1428750" cy="8000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Statistics</a:t>
              </a:r>
              <a:endParaRPr lang="ko-KR" altLang="en-US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289957" y="759277"/>
              <a:ext cx="10902043" cy="0"/>
            </a:xfrm>
            <a:prstGeom prst="line">
              <a:avLst/>
            </a:prstGeom>
            <a:grpFill/>
            <a:ln w="57150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846734" y="2708920"/>
            <a:ext cx="2338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353949"/>
              </p:ext>
            </p:extLst>
          </p:nvPr>
        </p:nvGraphicFramePr>
        <p:xfrm>
          <a:off x="1846734" y="2273300"/>
          <a:ext cx="8126943" cy="231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89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8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진로희망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인공지능반</a:t>
                      </a:r>
                      <a:endParaRPr lang="ko-KR" altLang="en-US" sz="24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빅데이터반</a:t>
                      </a:r>
                      <a:endParaRPr lang="ko-KR" altLang="en-US" sz="24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빅데이터분석가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6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12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자영업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7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14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웹개발자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4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10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대학원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3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14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합계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20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50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659880B-9444-47F3-B40E-B7C42D63179C}"/>
              </a:ext>
            </a:extLst>
          </p:cNvPr>
          <p:cNvSpPr txBox="1"/>
          <p:nvPr/>
        </p:nvSpPr>
        <p:spPr>
          <a:xfrm>
            <a:off x="1630709" y="75360"/>
            <a:ext cx="7848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도수와 상대도수</a:t>
            </a:r>
          </a:p>
        </p:txBody>
      </p:sp>
    </p:spTree>
    <p:extLst>
      <p:ext uri="{BB962C8B-B14F-4D97-AF65-F5344CB8AC3E}">
        <p14:creationId xmlns:p14="http://schemas.microsoft.com/office/powerpoint/2010/main" val="3773735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6" y="6173202"/>
            <a:ext cx="2057399" cy="41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0" y="-8162"/>
            <a:ext cx="12190413" cy="800097"/>
            <a:chOff x="0" y="-8162"/>
            <a:chExt cx="12192000" cy="800097"/>
          </a:xfrm>
          <a:solidFill>
            <a:srgbClr val="ED7D31"/>
          </a:solidFill>
        </p:grpSpPr>
        <p:sp>
          <p:nvSpPr>
            <p:cNvPr id="8" name="직사각형 7"/>
            <p:cNvSpPr/>
            <p:nvPr/>
          </p:nvSpPr>
          <p:spPr>
            <a:xfrm>
              <a:off x="0" y="-8162"/>
              <a:ext cx="1428750" cy="8000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Statistics</a:t>
              </a:r>
              <a:endParaRPr lang="ko-KR" altLang="en-US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289957" y="759277"/>
              <a:ext cx="10902043" cy="0"/>
            </a:xfrm>
            <a:prstGeom prst="line">
              <a:avLst/>
            </a:prstGeom>
            <a:grpFill/>
            <a:ln w="57150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846734" y="2708920"/>
            <a:ext cx="2338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347642"/>
              </p:ext>
            </p:extLst>
          </p:nvPr>
        </p:nvGraphicFramePr>
        <p:xfrm>
          <a:off x="1558702" y="1916832"/>
          <a:ext cx="9129825" cy="3024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5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5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59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043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도수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상대도수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진로희망</a:t>
                      </a: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인공지능반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빅데이터반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인공지능반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빅데이터반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0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빅데이터분석가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6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12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6/20 = </a:t>
                      </a:r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0.30</a:t>
                      </a:r>
                      <a:endParaRPr lang="ko-KR" altLang="en-US" sz="2000" dirty="0">
                        <a:solidFill>
                          <a:srgbClr val="FF0000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12/50 = </a:t>
                      </a:r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0.24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0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자영업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7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14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7/20 = </a:t>
                      </a:r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0.35</a:t>
                      </a:r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14/50 = </a:t>
                      </a:r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0.28</a:t>
                      </a:r>
                      <a:endParaRPr lang="ko-KR" altLang="en-US" sz="2000" dirty="0">
                        <a:solidFill>
                          <a:srgbClr val="FF0000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77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웹개발자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4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10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4/20 = </a:t>
                      </a:r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0.20</a:t>
                      </a:r>
                      <a:endParaRPr lang="ko-KR" altLang="en-US" sz="2000" dirty="0">
                        <a:solidFill>
                          <a:srgbClr val="FF0000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10/50 = </a:t>
                      </a:r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0.20</a:t>
                      </a:r>
                      <a:endParaRPr lang="ko-KR" altLang="en-US" sz="2000" dirty="0">
                        <a:solidFill>
                          <a:srgbClr val="FF0000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77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대학원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3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14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3/20 = </a:t>
                      </a:r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0.15</a:t>
                      </a:r>
                      <a:endParaRPr lang="ko-KR" altLang="en-US" sz="2000" dirty="0">
                        <a:solidFill>
                          <a:srgbClr val="FF0000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14/50 = </a:t>
                      </a:r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0.28</a:t>
                      </a:r>
                      <a:endParaRPr lang="ko-KR" altLang="en-US" sz="2000" dirty="0">
                        <a:solidFill>
                          <a:srgbClr val="FF0000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77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합계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20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50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70417A8-5AC7-4BC0-9074-33CF055B6021}"/>
              </a:ext>
            </a:extLst>
          </p:cNvPr>
          <p:cNvSpPr txBox="1"/>
          <p:nvPr/>
        </p:nvSpPr>
        <p:spPr>
          <a:xfrm>
            <a:off x="1630709" y="75360"/>
            <a:ext cx="7848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도수와 상대도수</a:t>
            </a:r>
          </a:p>
        </p:txBody>
      </p:sp>
    </p:spTree>
    <p:extLst>
      <p:ext uri="{BB962C8B-B14F-4D97-AF65-F5344CB8AC3E}">
        <p14:creationId xmlns:p14="http://schemas.microsoft.com/office/powerpoint/2010/main" val="26438964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6" y="6173202"/>
            <a:ext cx="2057399" cy="41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0" y="-8162"/>
            <a:ext cx="12190413" cy="800097"/>
            <a:chOff x="0" y="-8162"/>
            <a:chExt cx="12192000" cy="800097"/>
          </a:xfrm>
          <a:solidFill>
            <a:srgbClr val="ED7D31"/>
          </a:solidFill>
        </p:grpSpPr>
        <p:sp>
          <p:nvSpPr>
            <p:cNvPr id="8" name="직사각형 7"/>
            <p:cNvSpPr/>
            <p:nvPr/>
          </p:nvSpPr>
          <p:spPr>
            <a:xfrm>
              <a:off x="0" y="-8162"/>
              <a:ext cx="1428750" cy="8000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Statistics</a:t>
              </a:r>
              <a:endParaRPr lang="ko-KR" altLang="en-US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289957" y="759277"/>
              <a:ext cx="10902043" cy="0"/>
            </a:xfrm>
            <a:prstGeom prst="line">
              <a:avLst/>
            </a:prstGeom>
            <a:grpFill/>
            <a:ln w="57150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846734" y="2708920"/>
            <a:ext cx="2338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00596" y="2348880"/>
            <a:ext cx="8671074" cy="2092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도수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데이터값이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나타나는 빈도수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개수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32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상대도수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도수를 전체 데이터의 숫자로 나눈 것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비율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), 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</a:t>
            </a:r>
            <a:r>
              <a:rPr lang="ko-KR" altLang="en-US" sz="28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총 도수가 다른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두 데이터를 </a:t>
            </a:r>
            <a:r>
              <a:rPr lang="ko-KR" altLang="en-US" sz="28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비교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할 때 사용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806DFA-6516-4435-B143-A4B87DDBB995}"/>
              </a:ext>
            </a:extLst>
          </p:cNvPr>
          <p:cNvSpPr txBox="1"/>
          <p:nvPr/>
        </p:nvSpPr>
        <p:spPr>
          <a:xfrm>
            <a:off x="1630709" y="75360"/>
            <a:ext cx="7848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도수와 상대도수</a:t>
            </a:r>
          </a:p>
        </p:txBody>
      </p:sp>
    </p:spTree>
    <p:extLst>
      <p:ext uri="{BB962C8B-B14F-4D97-AF65-F5344CB8AC3E}">
        <p14:creationId xmlns:p14="http://schemas.microsoft.com/office/powerpoint/2010/main" val="2477173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6" y="6173202"/>
            <a:ext cx="2057399" cy="41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0" y="-8162"/>
            <a:ext cx="12190413" cy="800097"/>
            <a:chOff x="0" y="-8162"/>
            <a:chExt cx="12192000" cy="800097"/>
          </a:xfrm>
          <a:solidFill>
            <a:srgbClr val="ED7D31"/>
          </a:solidFill>
        </p:grpSpPr>
        <p:sp>
          <p:nvSpPr>
            <p:cNvPr id="8" name="직사각형 7"/>
            <p:cNvSpPr/>
            <p:nvPr/>
          </p:nvSpPr>
          <p:spPr>
            <a:xfrm>
              <a:off x="0" y="-8162"/>
              <a:ext cx="1428750" cy="8000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Statistics</a:t>
              </a:r>
              <a:endParaRPr lang="ko-KR" altLang="en-US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289957" y="759277"/>
              <a:ext cx="10902043" cy="0"/>
            </a:xfrm>
            <a:prstGeom prst="line">
              <a:avLst/>
            </a:prstGeom>
            <a:grpFill/>
            <a:ln w="57150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1630709" y="75360"/>
            <a:ext cx="7848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도수분포표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46734" y="2708920"/>
            <a:ext cx="2338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07536"/>
              </p:ext>
            </p:extLst>
          </p:nvPr>
        </p:nvGraphicFramePr>
        <p:xfrm>
          <a:off x="1558702" y="1916832"/>
          <a:ext cx="9129825" cy="3024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5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5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59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5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043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도수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상대도수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진로희망</a:t>
                      </a: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인공지능반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빅데이터반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인공지능반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빅데이터반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0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빅데이터분석가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6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12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0.30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0.24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0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자영업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7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14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0.35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0.28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77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웹개발자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4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10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0.20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0.20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77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대학원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3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14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0.15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0.28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77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합계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20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50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095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6" y="6173202"/>
            <a:ext cx="2057399" cy="41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0" y="-8162"/>
            <a:ext cx="12190413" cy="800097"/>
            <a:chOff x="0" y="-8162"/>
            <a:chExt cx="12192000" cy="800097"/>
          </a:xfrm>
          <a:solidFill>
            <a:srgbClr val="ED7D31"/>
          </a:solidFill>
        </p:grpSpPr>
        <p:sp>
          <p:nvSpPr>
            <p:cNvPr id="8" name="직사각형 7"/>
            <p:cNvSpPr/>
            <p:nvPr/>
          </p:nvSpPr>
          <p:spPr>
            <a:xfrm>
              <a:off x="0" y="-8162"/>
              <a:ext cx="1428750" cy="8000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Statistics</a:t>
              </a:r>
              <a:endParaRPr lang="ko-KR" altLang="en-US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289957" y="759277"/>
              <a:ext cx="10902043" cy="0"/>
            </a:xfrm>
            <a:prstGeom prst="line">
              <a:avLst/>
            </a:prstGeom>
            <a:grpFill/>
            <a:ln w="57150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1630709" y="75360"/>
            <a:ext cx="7848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Boxplot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상자수염 그래프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46734" y="2708920"/>
            <a:ext cx="2338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9E2FB6A-C24A-48EF-B59F-9AE363DBB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982" y="1530370"/>
            <a:ext cx="3744416" cy="45057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489E6E-898E-44E4-AB17-D2DBBD55E2B8}"/>
              </a:ext>
            </a:extLst>
          </p:cNvPr>
          <p:cNvSpPr txBox="1"/>
          <p:nvPr/>
        </p:nvSpPr>
        <p:spPr>
          <a:xfrm>
            <a:off x="422199" y="1268760"/>
            <a:ext cx="10702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E6E6E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사분위수를 시각화</a:t>
            </a:r>
            <a:endParaRPr lang="en-US" altLang="ko-KR" sz="2800" dirty="0">
              <a:solidFill>
                <a:srgbClr val="E6E6E6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1977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6" y="6173202"/>
            <a:ext cx="2057399" cy="41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0" y="-8162"/>
            <a:ext cx="12190413" cy="800097"/>
            <a:chOff x="0" y="-8162"/>
            <a:chExt cx="12192000" cy="800097"/>
          </a:xfrm>
          <a:solidFill>
            <a:srgbClr val="ED7D31"/>
          </a:solidFill>
        </p:grpSpPr>
        <p:sp>
          <p:nvSpPr>
            <p:cNvPr id="8" name="직사각형 7"/>
            <p:cNvSpPr/>
            <p:nvPr/>
          </p:nvSpPr>
          <p:spPr>
            <a:xfrm>
              <a:off x="0" y="-8162"/>
              <a:ext cx="1428750" cy="8000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Statistics</a:t>
              </a:r>
              <a:endParaRPr lang="ko-KR" altLang="en-US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289957" y="759277"/>
              <a:ext cx="10902043" cy="0"/>
            </a:xfrm>
            <a:prstGeom prst="line">
              <a:avLst/>
            </a:prstGeom>
            <a:grpFill/>
            <a:ln w="57150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1630709" y="84869"/>
            <a:ext cx="5109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통계학과 인공지능의 관계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0020" y="4708301"/>
            <a:ext cx="98103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데이터를 사람이 통계학적으로 분석하는 데서 그치지 않고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b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sz="28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훨씬 방대한 양의 데이터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기계가 효과적으로 분석하고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b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이를 바탕으로 </a:t>
            </a:r>
            <a:r>
              <a:rPr lang="ko-KR" altLang="en-US" sz="28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미래를 예측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하기 위해 인공지능이 필요함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741569-AD96-E5F2-4E51-91D8AA5433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262" y="1484784"/>
            <a:ext cx="4022830" cy="26839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D767EC-DCC3-664D-FE20-72C6D5DCA6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110" y="1484784"/>
            <a:ext cx="3519976" cy="2683982"/>
          </a:xfrm>
          <a:prstGeom prst="rect">
            <a:avLst/>
          </a:prstGeom>
        </p:spPr>
      </p:pic>
      <p:pic>
        <p:nvPicPr>
          <p:cNvPr id="12" name="그래픽 11" descr="전송">
            <a:extLst>
              <a:ext uri="{FF2B5EF4-FFF2-40B4-BE49-F238E27FC236}">
                <a16:creationId xmlns:a16="http://schemas.microsoft.com/office/drawing/2014/main" id="{57C34E1E-CED6-0819-0E23-1AED7F23DB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8863" y="23695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71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6" y="6173202"/>
            <a:ext cx="2057399" cy="41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0" y="-8162"/>
            <a:ext cx="12190413" cy="800097"/>
            <a:chOff x="0" y="-8162"/>
            <a:chExt cx="12192000" cy="800097"/>
          </a:xfrm>
          <a:solidFill>
            <a:srgbClr val="ED7D31"/>
          </a:solidFill>
        </p:grpSpPr>
        <p:sp>
          <p:nvSpPr>
            <p:cNvPr id="8" name="직사각형 7"/>
            <p:cNvSpPr/>
            <p:nvPr/>
          </p:nvSpPr>
          <p:spPr>
            <a:xfrm>
              <a:off x="0" y="-8162"/>
              <a:ext cx="1428750" cy="8000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Statistics</a:t>
              </a:r>
              <a:endParaRPr lang="ko-KR" altLang="en-US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289957" y="759277"/>
              <a:ext cx="10902043" cy="0"/>
            </a:xfrm>
            <a:prstGeom prst="line">
              <a:avLst/>
            </a:prstGeom>
            <a:grpFill/>
            <a:ln w="57150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846734" y="2708920"/>
            <a:ext cx="2338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489E6E-898E-44E4-AB17-D2DBBD55E2B8}"/>
              </a:ext>
            </a:extLst>
          </p:cNvPr>
          <p:cNvSpPr txBox="1"/>
          <p:nvPr/>
        </p:nvSpPr>
        <p:spPr>
          <a:xfrm>
            <a:off x="838622" y="1751617"/>
            <a:ext cx="1070221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r>
              <a:rPr lang="ko-KR" altLang="en-US" sz="2800" dirty="0" err="1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사분위</a:t>
            </a:r>
            <a:r>
              <a:rPr lang="en-US" altLang="ko-KR" sz="24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(3</a:t>
            </a:r>
            <a:r>
              <a:rPr lang="en-US" altLang="ko-KR" sz="2400" baseline="300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rd</a:t>
            </a:r>
            <a:r>
              <a:rPr lang="en-US" altLang="ko-KR" sz="24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Quartile)</a:t>
            </a:r>
            <a:r>
              <a:rPr lang="en-US" altLang="ko-KR" sz="28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>
                <a:solidFill>
                  <a:srgbClr val="E6E6E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en-US" altLang="ko-KR" sz="2800" dirty="0">
                <a:solidFill>
                  <a:srgbClr val="E6E6E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75%</a:t>
            </a:r>
            <a:r>
              <a:rPr lang="ko-KR" altLang="en-US" sz="2800" dirty="0">
                <a:solidFill>
                  <a:srgbClr val="E6E6E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 해당하는 값</a:t>
            </a:r>
            <a:endParaRPr lang="en-US" altLang="ko-KR" sz="2800" dirty="0">
              <a:solidFill>
                <a:srgbClr val="E6E6E6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800" dirty="0">
              <a:solidFill>
                <a:srgbClr val="E6E6E6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  <a:r>
              <a:rPr lang="ko-KR" altLang="en-US" sz="2800" dirty="0" err="1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사분위</a:t>
            </a:r>
            <a:r>
              <a:rPr lang="en-US" altLang="ko-KR" sz="24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(2</a:t>
            </a:r>
            <a:r>
              <a:rPr lang="en-US" altLang="ko-KR" sz="2400" baseline="300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nd</a:t>
            </a:r>
            <a:r>
              <a:rPr lang="en-US" altLang="ko-KR" sz="24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Quartile)</a:t>
            </a:r>
            <a:r>
              <a:rPr lang="en-US" altLang="ko-KR" sz="28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>
                <a:solidFill>
                  <a:srgbClr val="E6E6E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en-US" altLang="ko-KR" sz="2800" dirty="0">
                <a:solidFill>
                  <a:srgbClr val="E6E6E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50%</a:t>
            </a:r>
            <a:r>
              <a:rPr lang="ko-KR" altLang="en-US" sz="2800" dirty="0">
                <a:solidFill>
                  <a:srgbClr val="E6E6E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 해당하는 값</a:t>
            </a:r>
            <a:r>
              <a:rPr lang="en-US" altLang="ko-KR" sz="2800" dirty="0">
                <a:solidFill>
                  <a:srgbClr val="E6E6E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(=Median)</a:t>
            </a:r>
          </a:p>
          <a:p>
            <a:endParaRPr lang="en-US" altLang="ko-KR" sz="2800" dirty="0">
              <a:solidFill>
                <a:srgbClr val="00B05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8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sz="2800" dirty="0" err="1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사분위</a:t>
            </a:r>
            <a:r>
              <a:rPr lang="en-US" altLang="ko-KR" sz="24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(1</a:t>
            </a:r>
            <a:r>
              <a:rPr lang="en-US" altLang="ko-KR" sz="2400" baseline="300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st</a:t>
            </a:r>
            <a:r>
              <a:rPr lang="en-US" altLang="ko-KR" sz="24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Quartile)</a:t>
            </a:r>
            <a:r>
              <a:rPr lang="en-US" altLang="ko-KR" sz="28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>
                <a:solidFill>
                  <a:srgbClr val="E6E6E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en-US" altLang="ko-KR" sz="2800" dirty="0">
                <a:solidFill>
                  <a:srgbClr val="E6E6E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25%</a:t>
            </a:r>
            <a:r>
              <a:rPr lang="ko-KR" altLang="en-US" sz="2800" dirty="0">
                <a:solidFill>
                  <a:srgbClr val="E6E6E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 해당하는 값</a:t>
            </a:r>
            <a:endParaRPr lang="en-US" altLang="ko-KR" sz="2800" dirty="0">
              <a:solidFill>
                <a:srgbClr val="E6E6E6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800" dirty="0">
              <a:solidFill>
                <a:srgbClr val="00B05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8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사분위수 범위</a:t>
            </a:r>
            <a:r>
              <a:rPr lang="en-US" altLang="ko-KR" sz="24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(IQR)</a:t>
            </a:r>
            <a:r>
              <a:rPr lang="en-US" altLang="ko-KR" sz="28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 dirty="0">
                <a:solidFill>
                  <a:srgbClr val="E6E6E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en-US" altLang="ko-KR" sz="2800" dirty="0">
                <a:solidFill>
                  <a:srgbClr val="E6E6E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r>
              <a:rPr lang="ko-KR" altLang="en-US" sz="2800" dirty="0" err="1">
                <a:solidFill>
                  <a:srgbClr val="E6E6E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사분위</a:t>
            </a:r>
            <a:r>
              <a:rPr lang="ko-KR" altLang="en-US" sz="2800" dirty="0">
                <a:solidFill>
                  <a:srgbClr val="E6E6E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>
                <a:solidFill>
                  <a:srgbClr val="E6E6E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1</a:t>
            </a:r>
            <a:r>
              <a:rPr lang="ko-KR" altLang="en-US" sz="2800" dirty="0" err="1">
                <a:solidFill>
                  <a:srgbClr val="E6E6E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사분위</a:t>
            </a:r>
            <a:r>
              <a:rPr lang="ko-KR" altLang="en-US" sz="2800" dirty="0">
                <a:solidFill>
                  <a:srgbClr val="E6E6E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>
                <a:solidFill>
                  <a:srgbClr val="E6E6E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(box</a:t>
            </a:r>
            <a:r>
              <a:rPr lang="ko-KR" altLang="en-US" sz="2800" dirty="0">
                <a:solidFill>
                  <a:srgbClr val="E6E6E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크기</a:t>
            </a:r>
            <a:r>
              <a:rPr lang="en-US" altLang="ko-KR" sz="2800" dirty="0">
                <a:solidFill>
                  <a:srgbClr val="E6E6E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9DF0E9-419E-4FD0-93F6-8075F2550429}"/>
              </a:ext>
            </a:extLst>
          </p:cNvPr>
          <p:cNvSpPr txBox="1"/>
          <p:nvPr/>
        </p:nvSpPr>
        <p:spPr>
          <a:xfrm>
            <a:off x="1630709" y="75360"/>
            <a:ext cx="7848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Boxplot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상자수염 그래프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4318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6" y="6173202"/>
            <a:ext cx="2057399" cy="41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0" y="-8162"/>
            <a:ext cx="12190413" cy="800097"/>
            <a:chOff x="0" y="-8162"/>
            <a:chExt cx="12192000" cy="800097"/>
          </a:xfrm>
          <a:solidFill>
            <a:srgbClr val="ED7D31"/>
          </a:solidFill>
        </p:grpSpPr>
        <p:sp>
          <p:nvSpPr>
            <p:cNvPr id="8" name="직사각형 7"/>
            <p:cNvSpPr/>
            <p:nvPr/>
          </p:nvSpPr>
          <p:spPr>
            <a:xfrm>
              <a:off x="0" y="-8162"/>
              <a:ext cx="1428750" cy="8000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Statistics</a:t>
              </a:r>
              <a:endParaRPr lang="ko-KR" altLang="en-US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289957" y="759277"/>
              <a:ext cx="10902043" cy="0"/>
            </a:xfrm>
            <a:prstGeom prst="line">
              <a:avLst/>
            </a:prstGeom>
            <a:grpFill/>
            <a:ln w="57150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846734" y="2708920"/>
            <a:ext cx="2338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489E6E-898E-44E4-AB17-D2DBBD55E2B8}"/>
              </a:ext>
            </a:extLst>
          </p:cNvPr>
          <p:cNvSpPr txBox="1"/>
          <p:nvPr/>
        </p:nvSpPr>
        <p:spPr>
          <a:xfrm>
            <a:off x="838622" y="1892821"/>
            <a:ext cx="1070221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최소값</a:t>
            </a:r>
            <a:r>
              <a:rPr lang="en-US" altLang="ko-KR" sz="24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(Minimum)</a:t>
            </a:r>
            <a:r>
              <a:rPr lang="en-US" altLang="ko-KR" sz="28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>
                <a:solidFill>
                  <a:srgbClr val="E6E6E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>
                <a:solidFill>
                  <a:srgbClr val="E6E6E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제일 작은 값 </a:t>
            </a:r>
            <a:r>
              <a:rPr lang="en-US" altLang="ko-KR" sz="2800" dirty="0">
                <a:solidFill>
                  <a:srgbClr val="E6E6E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800" dirty="0">
                <a:solidFill>
                  <a:srgbClr val="E6E6E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이상치를 제외한</a:t>
            </a:r>
            <a:r>
              <a:rPr lang="en-US" altLang="ko-KR" sz="2800" dirty="0">
                <a:solidFill>
                  <a:srgbClr val="E6E6E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endParaRPr lang="en-US" altLang="ko-KR" sz="2800" dirty="0">
              <a:solidFill>
                <a:srgbClr val="E6E6E6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8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최대값</a:t>
            </a:r>
            <a:r>
              <a:rPr lang="en-US" altLang="ko-KR" sz="24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(Maximum)</a:t>
            </a:r>
            <a:r>
              <a:rPr lang="en-US" altLang="ko-KR" sz="28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>
                <a:solidFill>
                  <a:srgbClr val="E6E6E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>
                <a:solidFill>
                  <a:srgbClr val="E6E6E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제일 큰 값 </a:t>
            </a:r>
            <a:r>
              <a:rPr lang="en-US" altLang="ko-KR" sz="2800" dirty="0">
                <a:solidFill>
                  <a:srgbClr val="E6E6E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800" dirty="0">
                <a:solidFill>
                  <a:srgbClr val="E6E6E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이상치를 제외한</a:t>
            </a:r>
            <a:r>
              <a:rPr lang="en-US" altLang="ko-KR" sz="2800" dirty="0">
                <a:solidFill>
                  <a:srgbClr val="E6E6E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endParaRPr lang="en-US" altLang="ko-KR" sz="2800" dirty="0">
              <a:solidFill>
                <a:srgbClr val="E6E6E6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8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중앙값</a:t>
            </a:r>
            <a:r>
              <a:rPr lang="en-US" altLang="ko-KR" sz="24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(Median)</a:t>
            </a:r>
            <a:r>
              <a:rPr lang="en-US" altLang="ko-KR" sz="28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값들을 순서대로 정렬 했을 때 중간에 위치한 값</a:t>
            </a:r>
            <a:endParaRPr lang="en-US" altLang="ko-KR" sz="2800" dirty="0">
              <a:solidFill>
                <a:srgbClr val="00B05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800" dirty="0">
              <a:solidFill>
                <a:srgbClr val="E6E6E6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8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이상치</a:t>
            </a:r>
            <a:r>
              <a:rPr lang="en-US" altLang="ko-KR" sz="24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(Outlier)</a:t>
            </a:r>
            <a:r>
              <a:rPr lang="en-US" altLang="ko-KR" sz="28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최대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최소를 벗어난 값 </a:t>
            </a:r>
            <a:b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     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최대값 기준 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3</a:t>
            </a:r>
            <a:r>
              <a:rPr lang="ko-KR" altLang="en-US" sz="2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사분위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+ IQR * 1.5)</a:t>
            </a:r>
            <a:b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          (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최소값 기준 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1</a:t>
            </a:r>
            <a:r>
              <a:rPr lang="ko-KR" altLang="en-US" sz="24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사분위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IQR * 1.5)</a:t>
            </a:r>
            <a:endParaRPr lang="en-US" altLang="ko-KR" sz="2800" dirty="0">
              <a:solidFill>
                <a:srgbClr val="00B05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C07764-6CA3-485E-84E7-E64298BFB748}"/>
              </a:ext>
            </a:extLst>
          </p:cNvPr>
          <p:cNvSpPr txBox="1"/>
          <p:nvPr/>
        </p:nvSpPr>
        <p:spPr>
          <a:xfrm>
            <a:off x="1630709" y="75360"/>
            <a:ext cx="7848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Boxplot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상자수염 그래프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8813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6" y="6173202"/>
            <a:ext cx="2057399" cy="41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0" y="-8162"/>
            <a:ext cx="12190413" cy="800097"/>
            <a:chOff x="0" y="-8162"/>
            <a:chExt cx="12192000" cy="800097"/>
          </a:xfrm>
          <a:solidFill>
            <a:srgbClr val="ED7D31"/>
          </a:solidFill>
        </p:grpSpPr>
        <p:sp>
          <p:nvSpPr>
            <p:cNvPr id="8" name="직사각형 7"/>
            <p:cNvSpPr/>
            <p:nvPr/>
          </p:nvSpPr>
          <p:spPr>
            <a:xfrm>
              <a:off x="0" y="-8162"/>
              <a:ext cx="1428750" cy="8000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Statistics</a:t>
              </a:r>
              <a:endParaRPr lang="ko-KR" altLang="en-US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289957" y="759277"/>
              <a:ext cx="10902043" cy="0"/>
            </a:xfrm>
            <a:prstGeom prst="line">
              <a:avLst/>
            </a:prstGeom>
            <a:grpFill/>
            <a:ln w="57150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846734" y="2708920"/>
            <a:ext cx="2338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30709" y="44624"/>
            <a:ext cx="7848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30708" y="75360"/>
            <a:ext cx="7848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평균의 오류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ABEBEA-50B2-4E8F-9086-755A56CB37F1}"/>
              </a:ext>
            </a:extLst>
          </p:cNvPr>
          <p:cNvSpPr txBox="1"/>
          <p:nvPr/>
        </p:nvSpPr>
        <p:spPr>
          <a:xfrm>
            <a:off x="780873" y="980728"/>
            <a:ext cx="11134902" cy="962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다수의 데이터가 있다면 평균만 가지고 데이터를 분석할 수 있을까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평균에서 각 데이터가 </a:t>
            </a:r>
            <a:r>
              <a:rPr lang="ko-KR" altLang="en-US" sz="24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얼마만큼 떨어져 </a:t>
            </a:r>
            <a:r>
              <a:rPr lang="ko-KR" altLang="en-US" sz="2400" dirty="0" err="1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있느냐를</a:t>
            </a:r>
            <a:r>
              <a:rPr lang="ko-KR" altLang="en-US" sz="24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측정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하는 측도가 필요하다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5A82FF6-20AF-47BF-80C3-C6029C582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6759" y="2132856"/>
            <a:ext cx="7066509" cy="433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6" y="6173202"/>
            <a:ext cx="2057399" cy="41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0" y="-8162"/>
            <a:ext cx="12190413" cy="800097"/>
            <a:chOff x="0" y="-8162"/>
            <a:chExt cx="12192000" cy="800097"/>
          </a:xfrm>
          <a:solidFill>
            <a:srgbClr val="ED7D31"/>
          </a:solidFill>
        </p:grpSpPr>
        <p:sp>
          <p:nvSpPr>
            <p:cNvPr id="8" name="직사각형 7"/>
            <p:cNvSpPr/>
            <p:nvPr/>
          </p:nvSpPr>
          <p:spPr>
            <a:xfrm>
              <a:off x="0" y="-8162"/>
              <a:ext cx="1428750" cy="8000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Statistics</a:t>
              </a:r>
              <a:endParaRPr lang="ko-KR" altLang="en-US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289957" y="759277"/>
              <a:ext cx="10902043" cy="0"/>
            </a:xfrm>
            <a:prstGeom prst="line">
              <a:avLst/>
            </a:prstGeom>
            <a:grpFill/>
            <a:ln w="57150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630709" y="44624"/>
            <a:ext cx="7848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0116F0-5A41-4D31-91F3-5284D72FCDD1}"/>
              </a:ext>
            </a:extLst>
          </p:cNvPr>
          <p:cNvSpPr txBox="1"/>
          <p:nvPr/>
        </p:nvSpPr>
        <p:spPr>
          <a:xfrm>
            <a:off x="1630708" y="67676"/>
            <a:ext cx="7848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편차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분산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표준편차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DA083A-2E13-584E-7A47-97F07B33A95F}"/>
              </a:ext>
            </a:extLst>
          </p:cNvPr>
          <p:cNvSpPr txBox="1"/>
          <p:nvPr/>
        </p:nvSpPr>
        <p:spPr>
          <a:xfrm>
            <a:off x="714282" y="1375897"/>
            <a:ext cx="110172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편차</a:t>
            </a:r>
            <a:r>
              <a:rPr lang="en-US" altLang="ko-KR" sz="20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(Deviation)</a:t>
            </a:r>
            <a:r>
              <a:rPr lang="ko-KR" altLang="en-US" sz="2400" dirty="0">
                <a:solidFill>
                  <a:srgbClr val="E6E6E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400" dirty="0">
                <a:solidFill>
                  <a:srgbClr val="E6E6E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400" dirty="0" err="1">
                <a:solidFill>
                  <a:srgbClr val="E6E6E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관측값들이</a:t>
            </a:r>
            <a:r>
              <a:rPr lang="ko-KR" altLang="en-US" sz="2400" dirty="0">
                <a:solidFill>
                  <a:srgbClr val="E6E6E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평균으로부터 떨어진 거리</a:t>
            </a:r>
            <a:endParaRPr lang="en-US" altLang="ko-KR" sz="24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12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4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분산</a:t>
            </a:r>
            <a:r>
              <a:rPr lang="en-US" altLang="ko-KR" sz="20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2000" dirty="0" err="1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Varience</a:t>
            </a:r>
            <a:r>
              <a:rPr lang="en-US" altLang="ko-KR" sz="20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24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400" dirty="0">
                <a:solidFill>
                  <a:srgbClr val="E6E6E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400" dirty="0">
                <a:solidFill>
                  <a:srgbClr val="E6E6E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편차 제곱의 평균 </a:t>
            </a:r>
            <a:r>
              <a:rPr lang="ko-KR" altLang="en-US" sz="24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→</a:t>
            </a:r>
            <a:r>
              <a:rPr lang="en-US" altLang="ko-KR" sz="24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400" dirty="0" err="1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관측값들이</a:t>
            </a:r>
            <a:r>
              <a:rPr lang="ko-KR" altLang="en-US" sz="24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퍼져 있는 정도</a:t>
            </a:r>
            <a:endParaRPr lang="en-US" altLang="ko-KR" sz="2400" dirty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1200" dirty="0">
              <a:solidFill>
                <a:srgbClr val="E6E6E6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4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표준편차</a:t>
            </a:r>
            <a:r>
              <a:rPr lang="en-US" altLang="ko-KR" sz="20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(Standard deviation)</a:t>
            </a:r>
            <a:r>
              <a:rPr lang="en-US" altLang="ko-KR" sz="24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400" dirty="0">
                <a:solidFill>
                  <a:srgbClr val="E6E6E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400" dirty="0">
                <a:solidFill>
                  <a:srgbClr val="E6E6E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분산의 제곱근</a:t>
            </a:r>
            <a:r>
              <a:rPr lang="en-US" altLang="ko-KR" sz="2400" dirty="0">
                <a:solidFill>
                  <a:srgbClr val="E6E6E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4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→</a:t>
            </a:r>
            <a:r>
              <a:rPr lang="en-US" altLang="ko-KR" sz="24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400" dirty="0" err="1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제곱된</a:t>
            </a:r>
            <a:r>
              <a:rPr lang="ko-KR" altLang="en-US" sz="24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분산의 스케일을 원래대로 변경</a:t>
            </a:r>
            <a:endParaRPr lang="en-US" altLang="ko-KR" sz="2400" dirty="0"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31A1CD6-6497-FF08-A958-626FFE15ECC9}"/>
              </a:ext>
            </a:extLst>
          </p:cNvPr>
          <p:cNvGrpSpPr/>
          <p:nvPr/>
        </p:nvGrpSpPr>
        <p:grpSpPr>
          <a:xfrm>
            <a:off x="4078982" y="3429000"/>
            <a:ext cx="3312368" cy="2952328"/>
            <a:chOff x="3790950" y="3645024"/>
            <a:chExt cx="3312368" cy="2952328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B1AEEA97-98C3-91B4-FE4B-ECBCFD7511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0950" y="6317218"/>
              <a:ext cx="3312368" cy="21126"/>
            </a:xfrm>
            <a:prstGeom prst="line">
              <a:avLst/>
            </a:prstGeom>
            <a:ln w="476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977FD5D4-A659-7193-057B-1EFAE78345DE}"/>
                </a:ext>
              </a:extLst>
            </p:cNvPr>
            <p:cNvCxnSpPr>
              <a:cxnSpLocks/>
            </p:cNvCxnSpPr>
            <p:nvPr/>
          </p:nvCxnSpPr>
          <p:spPr>
            <a:xfrm>
              <a:off x="4078982" y="3645024"/>
              <a:ext cx="0" cy="2952328"/>
            </a:xfrm>
            <a:prstGeom prst="line">
              <a:avLst/>
            </a:prstGeom>
            <a:ln w="476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C1452BE-272A-2024-88A9-FF4A47717022}"/>
                </a:ext>
              </a:extLst>
            </p:cNvPr>
            <p:cNvSpPr/>
            <p:nvPr/>
          </p:nvSpPr>
          <p:spPr>
            <a:xfrm>
              <a:off x="4646417" y="4581128"/>
              <a:ext cx="80637" cy="8063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724858A-2228-344F-43DC-C328D55D35A2}"/>
                </a:ext>
              </a:extLst>
            </p:cNvPr>
            <p:cNvSpPr/>
            <p:nvPr/>
          </p:nvSpPr>
          <p:spPr>
            <a:xfrm>
              <a:off x="4934449" y="5652618"/>
              <a:ext cx="80637" cy="8063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2C88D985-B6C2-5805-B706-EBBCE573BD5F}"/>
                </a:ext>
              </a:extLst>
            </p:cNvPr>
            <p:cNvSpPr/>
            <p:nvPr/>
          </p:nvSpPr>
          <p:spPr>
            <a:xfrm>
              <a:off x="5366497" y="4860530"/>
              <a:ext cx="80637" cy="8063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B435286-FF9A-C9E5-6E15-188A7E4CA954}"/>
                </a:ext>
              </a:extLst>
            </p:cNvPr>
            <p:cNvSpPr/>
            <p:nvPr/>
          </p:nvSpPr>
          <p:spPr>
            <a:xfrm>
              <a:off x="5807174" y="5796634"/>
              <a:ext cx="80637" cy="8063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84AD540-304B-3478-2EC1-BF3720703607}"/>
                </a:ext>
              </a:extLst>
            </p:cNvPr>
            <p:cNvSpPr/>
            <p:nvPr/>
          </p:nvSpPr>
          <p:spPr>
            <a:xfrm>
              <a:off x="6167214" y="4293096"/>
              <a:ext cx="80637" cy="8063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6F3B3A1-BF80-3DA5-64DA-3A6C23133677}"/>
                </a:ext>
              </a:extLst>
            </p:cNvPr>
            <p:cNvSpPr/>
            <p:nvPr/>
          </p:nvSpPr>
          <p:spPr>
            <a:xfrm>
              <a:off x="6374609" y="5292578"/>
              <a:ext cx="80637" cy="8063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D483FF3-77E0-25C7-49E2-F4A84DA5FE66}"/>
              </a:ext>
            </a:extLst>
          </p:cNvPr>
          <p:cNvGrpSpPr/>
          <p:nvPr/>
        </p:nvGrpSpPr>
        <p:grpSpPr>
          <a:xfrm>
            <a:off x="4511030" y="4724640"/>
            <a:ext cx="3456384" cy="369332"/>
            <a:chOff x="4222998" y="4940664"/>
            <a:chExt cx="3456384" cy="369332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BE347EB7-D421-B0B8-F56E-B25F93592C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2998" y="5127264"/>
              <a:ext cx="2592288" cy="33548"/>
            </a:xfrm>
            <a:prstGeom prst="line">
              <a:avLst/>
            </a:prstGeom>
            <a:ln w="476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B8ED047-026A-9E78-1611-D64DAE1CE30B}"/>
                </a:ext>
              </a:extLst>
            </p:cNvPr>
            <p:cNvSpPr txBox="1"/>
            <p:nvPr/>
          </p:nvSpPr>
          <p:spPr>
            <a:xfrm>
              <a:off x="6887294" y="4940664"/>
              <a:ext cx="7920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FFC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평균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0D2340A-9FE7-B2F7-36E4-A1D3EC2769F7}"/>
              </a:ext>
            </a:extLst>
          </p:cNvPr>
          <p:cNvGrpSpPr/>
          <p:nvPr/>
        </p:nvGrpSpPr>
        <p:grpSpPr>
          <a:xfrm>
            <a:off x="4969205" y="4157789"/>
            <a:ext cx="1739807" cy="1422821"/>
            <a:chOff x="4969205" y="4157789"/>
            <a:chExt cx="1739807" cy="1422821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C3FE46E9-15C2-D569-84EF-6AF6830E0B69}"/>
                </a:ext>
              </a:extLst>
            </p:cNvPr>
            <p:cNvCxnSpPr>
              <a:cxnSpLocks/>
            </p:cNvCxnSpPr>
            <p:nvPr/>
          </p:nvCxnSpPr>
          <p:spPr>
            <a:xfrm>
              <a:off x="4969205" y="4445742"/>
              <a:ext cx="0" cy="472292"/>
            </a:xfrm>
            <a:prstGeom prst="line">
              <a:avLst/>
            </a:prstGeom>
            <a:ln w="19050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B7685D2C-B952-EDAA-7545-EF476215D949}"/>
                </a:ext>
              </a:extLst>
            </p:cNvPr>
            <p:cNvCxnSpPr>
              <a:cxnSpLocks/>
            </p:cNvCxnSpPr>
            <p:nvPr/>
          </p:nvCxnSpPr>
          <p:spPr>
            <a:xfrm>
              <a:off x="5691621" y="4725630"/>
              <a:ext cx="0" cy="192404"/>
            </a:xfrm>
            <a:prstGeom prst="line">
              <a:avLst/>
            </a:prstGeom>
            <a:ln w="19050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8478486B-5D66-0D92-97BD-34D2F13AB91E}"/>
                </a:ext>
              </a:extLst>
            </p:cNvPr>
            <p:cNvCxnSpPr>
              <a:cxnSpLocks/>
            </p:cNvCxnSpPr>
            <p:nvPr/>
          </p:nvCxnSpPr>
          <p:spPr>
            <a:xfrm>
              <a:off x="6499358" y="4157789"/>
              <a:ext cx="0" cy="753451"/>
            </a:xfrm>
            <a:prstGeom prst="line">
              <a:avLst/>
            </a:prstGeom>
            <a:ln w="19050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F1276492-ABAC-1665-3C05-BC59612E7105}"/>
                </a:ext>
              </a:extLst>
            </p:cNvPr>
            <p:cNvCxnSpPr>
              <a:cxnSpLocks/>
            </p:cNvCxnSpPr>
            <p:nvPr/>
          </p:nvCxnSpPr>
          <p:spPr>
            <a:xfrm>
              <a:off x="5266595" y="4974127"/>
              <a:ext cx="0" cy="453679"/>
            </a:xfrm>
            <a:prstGeom prst="line">
              <a:avLst/>
            </a:prstGeom>
            <a:ln w="19050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6EAEF52C-DD1D-BF09-8B51-1F893F54AF92}"/>
                </a:ext>
              </a:extLst>
            </p:cNvPr>
            <p:cNvCxnSpPr>
              <a:cxnSpLocks/>
            </p:cNvCxnSpPr>
            <p:nvPr/>
          </p:nvCxnSpPr>
          <p:spPr>
            <a:xfrm>
              <a:off x="6134562" y="4944788"/>
              <a:ext cx="0" cy="635822"/>
            </a:xfrm>
            <a:prstGeom prst="line">
              <a:avLst/>
            </a:prstGeom>
            <a:ln w="19050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1ACAC4AB-6CFF-0F3D-C09F-713D2F5CE5EC}"/>
                </a:ext>
              </a:extLst>
            </p:cNvPr>
            <p:cNvCxnSpPr>
              <a:cxnSpLocks/>
            </p:cNvCxnSpPr>
            <p:nvPr/>
          </p:nvCxnSpPr>
          <p:spPr>
            <a:xfrm>
              <a:off x="6709012" y="4941958"/>
              <a:ext cx="0" cy="144556"/>
            </a:xfrm>
            <a:prstGeom prst="line">
              <a:avLst/>
            </a:prstGeom>
            <a:ln w="19050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9191FFE0-2C82-E031-245F-76D64704FD2B}"/>
              </a:ext>
            </a:extLst>
          </p:cNvPr>
          <p:cNvSpPr txBox="1"/>
          <p:nvPr/>
        </p:nvSpPr>
        <p:spPr>
          <a:xfrm>
            <a:off x="6455246" y="4313685"/>
            <a:ext cx="792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ED7D3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편차</a:t>
            </a:r>
          </a:p>
        </p:txBody>
      </p:sp>
    </p:spTree>
    <p:extLst>
      <p:ext uri="{BB962C8B-B14F-4D97-AF65-F5344CB8AC3E}">
        <p14:creationId xmlns:p14="http://schemas.microsoft.com/office/powerpoint/2010/main" val="89708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6" y="6173202"/>
            <a:ext cx="2057399" cy="41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0" y="-8162"/>
            <a:ext cx="12190413" cy="800097"/>
            <a:chOff x="0" y="-8162"/>
            <a:chExt cx="12192000" cy="800097"/>
          </a:xfrm>
          <a:solidFill>
            <a:srgbClr val="ED7D31"/>
          </a:solidFill>
        </p:grpSpPr>
        <p:sp>
          <p:nvSpPr>
            <p:cNvPr id="8" name="직사각형 7"/>
            <p:cNvSpPr/>
            <p:nvPr/>
          </p:nvSpPr>
          <p:spPr>
            <a:xfrm>
              <a:off x="0" y="-8162"/>
              <a:ext cx="1428750" cy="8000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Statistics</a:t>
              </a:r>
              <a:endParaRPr lang="ko-KR" altLang="en-US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289957" y="759277"/>
              <a:ext cx="10902043" cy="0"/>
            </a:xfrm>
            <a:prstGeom prst="line">
              <a:avLst/>
            </a:prstGeom>
            <a:grpFill/>
            <a:ln w="57150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630709" y="44624"/>
            <a:ext cx="7848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0116F0-5A41-4D31-91F3-5284D72FCDD1}"/>
              </a:ext>
            </a:extLst>
          </p:cNvPr>
          <p:cNvSpPr txBox="1"/>
          <p:nvPr/>
        </p:nvSpPr>
        <p:spPr>
          <a:xfrm>
            <a:off x="1630708" y="67676"/>
            <a:ext cx="7848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정규분포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표준정규분포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DA083A-2E13-584E-7A47-97F07B33A95F}"/>
              </a:ext>
            </a:extLst>
          </p:cNvPr>
          <p:cNvSpPr txBox="1"/>
          <p:nvPr/>
        </p:nvSpPr>
        <p:spPr>
          <a:xfrm>
            <a:off x="714282" y="1375897"/>
            <a:ext cx="112014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정규분포 </a:t>
            </a:r>
            <a:r>
              <a:rPr lang="en-US" altLang="ko-KR" sz="2400" dirty="0">
                <a:solidFill>
                  <a:srgbClr val="E6E6E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통계에서 많이 사용되는 확률 분포로 좌우가 대칭인 종 모양 그래프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12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4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표준정규분포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평균이 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0 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표준편차가 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 정규분포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b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   </a:t>
            </a:r>
            <a:r>
              <a:rPr lang="ko-KR" altLang="en-US" sz="24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→ 평균과 표준편차가 다른 정규분포들을 쉽게 비교하기 위해 </a:t>
            </a:r>
            <a:r>
              <a:rPr lang="en-US" altLang="ko-KR" sz="24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AAB3B7-01C7-2F9C-4BDF-4D26C06B1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000" y="3032310"/>
            <a:ext cx="6522412" cy="324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37CBAC-7479-022A-7890-15F8973EBD81}"/>
              </a:ext>
            </a:extLst>
          </p:cNvPr>
          <p:cNvSpPr txBox="1"/>
          <p:nvPr/>
        </p:nvSpPr>
        <p:spPr>
          <a:xfrm>
            <a:off x="257776" y="6464369"/>
            <a:ext cx="61138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그림출처</a:t>
            </a:r>
            <a:r>
              <a: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https://jinnnii.tistory.com/8</a:t>
            </a:r>
          </a:p>
        </p:txBody>
      </p:sp>
    </p:spTree>
    <p:extLst>
      <p:ext uri="{BB962C8B-B14F-4D97-AF65-F5344CB8AC3E}">
        <p14:creationId xmlns:p14="http://schemas.microsoft.com/office/powerpoint/2010/main" val="1771813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6" y="6173202"/>
            <a:ext cx="2057399" cy="41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0" y="-8162"/>
            <a:ext cx="12190413" cy="800097"/>
            <a:chOff x="0" y="-8162"/>
            <a:chExt cx="12192000" cy="800097"/>
          </a:xfrm>
          <a:solidFill>
            <a:srgbClr val="ED7D31"/>
          </a:solidFill>
        </p:grpSpPr>
        <p:sp>
          <p:nvSpPr>
            <p:cNvPr id="8" name="직사각형 7"/>
            <p:cNvSpPr/>
            <p:nvPr/>
          </p:nvSpPr>
          <p:spPr>
            <a:xfrm>
              <a:off x="0" y="-8162"/>
              <a:ext cx="1428750" cy="8000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Statistics</a:t>
              </a:r>
              <a:endParaRPr lang="ko-KR" altLang="en-US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289957" y="759277"/>
              <a:ext cx="10902043" cy="0"/>
            </a:xfrm>
            <a:prstGeom prst="line">
              <a:avLst/>
            </a:prstGeom>
            <a:grpFill/>
            <a:ln w="57150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630709" y="44624"/>
            <a:ext cx="7848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E37CE3-10C4-43DE-8B4C-1E2B31878B8E}"/>
              </a:ext>
            </a:extLst>
          </p:cNvPr>
          <p:cNvSpPr txBox="1"/>
          <p:nvPr/>
        </p:nvSpPr>
        <p:spPr>
          <a:xfrm>
            <a:off x="1630708" y="75360"/>
            <a:ext cx="7848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산점도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(scatter plot)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6F6536-DC4E-491E-A45F-44BA48FD8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616" y="1006040"/>
            <a:ext cx="5560485" cy="55884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9D620EC-B687-4277-BD18-46B46BAAA3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3143" y="2347690"/>
            <a:ext cx="395287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197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6" y="6173202"/>
            <a:ext cx="2057399" cy="41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0" y="-8162"/>
            <a:ext cx="12190413" cy="800097"/>
            <a:chOff x="0" y="-8162"/>
            <a:chExt cx="12192000" cy="800097"/>
          </a:xfrm>
          <a:solidFill>
            <a:srgbClr val="ED7D31"/>
          </a:solidFill>
        </p:grpSpPr>
        <p:sp>
          <p:nvSpPr>
            <p:cNvPr id="8" name="직사각형 7"/>
            <p:cNvSpPr/>
            <p:nvPr/>
          </p:nvSpPr>
          <p:spPr>
            <a:xfrm>
              <a:off x="0" y="-8162"/>
              <a:ext cx="1428750" cy="8000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Statistics</a:t>
              </a:r>
              <a:endParaRPr lang="ko-KR" altLang="en-US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289957" y="759277"/>
              <a:ext cx="10902043" cy="0"/>
            </a:xfrm>
            <a:prstGeom prst="line">
              <a:avLst/>
            </a:prstGeom>
            <a:grpFill/>
            <a:ln w="57150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630709" y="44624"/>
            <a:ext cx="7848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30708" y="67676"/>
            <a:ext cx="7848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상관계수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(Correlation coefficient)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45828" y="3356992"/>
            <a:ext cx="885698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 err="1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피어슨</a:t>
            </a:r>
            <a:r>
              <a:rPr lang="ko-KR" altLang="en-US" sz="28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상관계수</a:t>
            </a:r>
            <a:endParaRPr lang="en-US" altLang="ko-KR" sz="2800" dirty="0">
              <a:solidFill>
                <a:srgbClr val="FFFF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28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산점도에서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대략적으로 파악할 수 있는 </a:t>
            </a:r>
            <a:r>
              <a:rPr lang="ko-KR" altLang="en-US" sz="28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두 변수의</a:t>
            </a:r>
            <a:br>
              <a:rPr lang="en-US" altLang="ko-KR" sz="28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sz="28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관계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</a:t>
            </a:r>
            <a:r>
              <a:rPr lang="ko-KR" altLang="en-US" sz="28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하나의 수치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</a:t>
            </a:r>
            <a:r>
              <a:rPr lang="ko-KR" altLang="en-US" sz="2800" dirty="0">
                <a:solidFill>
                  <a:srgbClr val="00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나타내는 방법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050" name="Picture 2" descr="https://upload.wikimedia.org/wikipedia/commons/thumb/2/23/Portrait_of_Karl_Pearson.jpg/600px-Portrait_of_Karl_Pears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34" y="1771426"/>
            <a:ext cx="2857500" cy="403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59102" y="2129839"/>
            <a:ext cx="4968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칼 </a:t>
            </a:r>
            <a:r>
              <a:rPr lang="ko-KR" altLang="en-US" sz="3200" dirty="0" err="1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피어슨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(Karl Pearson)</a:t>
            </a:r>
            <a:endParaRPr lang="ko-KR" altLang="en-US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13836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6" y="6173202"/>
            <a:ext cx="2057399" cy="41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0" y="-8162"/>
            <a:ext cx="12190413" cy="800097"/>
            <a:chOff x="0" y="-8162"/>
            <a:chExt cx="12192000" cy="800097"/>
          </a:xfrm>
          <a:solidFill>
            <a:srgbClr val="ED7D31"/>
          </a:solidFill>
        </p:grpSpPr>
        <p:sp>
          <p:nvSpPr>
            <p:cNvPr id="8" name="직사각형 7"/>
            <p:cNvSpPr/>
            <p:nvPr/>
          </p:nvSpPr>
          <p:spPr>
            <a:xfrm>
              <a:off x="0" y="-8162"/>
              <a:ext cx="1428750" cy="8000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Statistics</a:t>
              </a:r>
              <a:endParaRPr lang="ko-KR" altLang="en-US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289957" y="759277"/>
              <a:ext cx="10902043" cy="0"/>
            </a:xfrm>
            <a:prstGeom prst="line">
              <a:avLst/>
            </a:prstGeom>
            <a:grpFill/>
            <a:ln w="57150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630709" y="44624"/>
            <a:ext cx="7848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486694" y="1556792"/>
                <a:ext cx="8856984" cy="1473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rgbClr val="00FF00"/>
                          </a:solidFill>
                          <a:latin typeface="Cambria Math"/>
                        </a:rPr>
                        <m:t>𝑟</m:t>
                      </m:r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𝑛</m:t>
                          </m:r>
                          <m:d>
                            <m:dPr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ko-KR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ko-KR" sz="28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28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−(</m:t>
                          </m:r>
                          <m:nary>
                            <m:naryPr>
                              <m:chr m:val="∑"/>
                              <m:ctrl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)(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𝑛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ko-KR" sz="28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altLang="ko-KR" sz="28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d>
                              <m:r>
                                <a:rPr lang="en-US" altLang="ko-KR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ko-KR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2800" b="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𝑛</m:t>
                              </m:r>
                              <m:d>
                                <m:dPr>
                                  <m:ctrlP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ko-K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ko-KR" sz="28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US" altLang="ko-KR" sz="28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ko-KR" sz="28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ko-KR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d>
                              <m:r>
                                <a:rPr lang="en-US" altLang="ko-KR" sz="28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US" altLang="ko-K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ko-KR" sz="28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US" altLang="ko-KR" sz="28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ko-KR" sz="28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28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24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694" y="1556792"/>
                <a:ext cx="8856984" cy="14732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702716" y="4595644"/>
            <a:ext cx="84249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-1 &lt;= </a:t>
            </a:r>
            <a:r>
              <a:rPr lang="en-US" altLang="ko-KR" sz="2400" dirty="0">
                <a:solidFill>
                  <a:srgbClr val="00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</a:t>
            </a:r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&lt;= 1 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en-US" altLang="ko-KR" sz="2400" dirty="0">
                <a:solidFill>
                  <a:srgbClr val="00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0</a:t>
            </a:r>
            <a:r>
              <a:rPr lang="ko-KR" altLang="en-US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 가까울 수록 변수간의 연관이 없어짐</a:t>
            </a:r>
            <a:endParaRPr lang="en-US" altLang="ko-KR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24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수치의 절대값이 클 수록 두 변수는 서로 관계가 높음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0116F0-5A41-4D31-91F3-5284D72FCDD1}"/>
              </a:ext>
            </a:extLst>
          </p:cNvPr>
          <p:cNvSpPr txBox="1"/>
          <p:nvPr/>
        </p:nvSpPr>
        <p:spPr>
          <a:xfrm>
            <a:off x="1630708" y="67676"/>
            <a:ext cx="7848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상관계수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(Correlation coefficient)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CD96C-4520-678C-9449-9CA5412F9DAD}"/>
              </a:ext>
            </a:extLst>
          </p:cNvPr>
          <p:cNvSpPr txBox="1"/>
          <p:nvPr/>
        </p:nvSpPr>
        <p:spPr>
          <a:xfrm>
            <a:off x="1765347" y="3284984"/>
            <a:ext cx="8299674" cy="962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공분산 </a:t>
            </a:r>
            <a:r>
              <a:rPr lang="en-US" altLang="ko-KR" sz="24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 </a:t>
            </a:r>
            <a:r>
              <a:rPr lang="ko-KR" altLang="en-US" sz="24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표준편차 </a:t>
            </a:r>
            <a:r>
              <a:rPr lang="en-US" altLang="ko-KR" sz="24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* </a:t>
            </a:r>
            <a:r>
              <a:rPr lang="ko-KR" altLang="en-US" sz="24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표준편차</a:t>
            </a:r>
            <a:endParaRPr lang="en-US" altLang="ko-KR" sz="240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※ </a:t>
            </a:r>
            <a:r>
              <a:rPr lang="ko-KR" altLang="en-US" sz="24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공분산 </a:t>
            </a:r>
            <a:r>
              <a:rPr lang="en-US" altLang="ko-KR" sz="24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2</a:t>
            </a:r>
            <a:r>
              <a:rPr lang="ko-KR" altLang="en-US" sz="24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개의 변수간의 선형 관계를 타나내는 수치 값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11059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6" y="6173202"/>
            <a:ext cx="2057399" cy="41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0" y="-8162"/>
            <a:ext cx="12190413" cy="800097"/>
            <a:chOff x="0" y="-8162"/>
            <a:chExt cx="12192000" cy="800097"/>
          </a:xfrm>
          <a:solidFill>
            <a:srgbClr val="ED7D31"/>
          </a:solidFill>
        </p:grpSpPr>
        <p:sp>
          <p:nvSpPr>
            <p:cNvPr id="8" name="직사각형 7"/>
            <p:cNvSpPr/>
            <p:nvPr/>
          </p:nvSpPr>
          <p:spPr>
            <a:xfrm>
              <a:off x="0" y="-8162"/>
              <a:ext cx="1428750" cy="8000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Statistics</a:t>
              </a:r>
              <a:endParaRPr lang="ko-KR" altLang="en-US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289957" y="759277"/>
              <a:ext cx="10902043" cy="0"/>
            </a:xfrm>
            <a:prstGeom prst="line">
              <a:avLst/>
            </a:prstGeom>
            <a:grpFill/>
            <a:ln w="57150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630709" y="44624"/>
            <a:ext cx="7848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30708" y="77185"/>
            <a:ext cx="7848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인공지능과 수학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57472" y="1484784"/>
            <a:ext cx="10075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왜 우리는 인공지능을 </a:t>
            </a:r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배우기 위해 수학과 미분의 개념을 알아야 할까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88753B-9CAB-41D5-B2F9-BDADDF9B0430}"/>
              </a:ext>
            </a:extLst>
          </p:cNvPr>
          <p:cNvSpPr txBox="1"/>
          <p:nvPr/>
        </p:nvSpPr>
        <p:spPr>
          <a:xfrm>
            <a:off x="1702718" y="5346941"/>
            <a:ext cx="87849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0" i="0" dirty="0">
                <a:solidFill>
                  <a:srgbClr val="FFFF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처음부터 이 모든 것을 알아야만 </a:t>
            </a:r>
            <a:r>
              <a:rPr lang="en-US" altLang="ko-KR" sz="2400" b="0" i="0" dirty="0">
                <a:solidFill>
                  <a:srgbClr val="FFFF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AI</a:t>
            </a:r>
            <a:r>
              <a:rPr lang="ko-KR" altLang="en-US" sz="2400" b="0" i="0" dirty="0">
                <a:solidFill>
                  <a:srgbClr val="FFFF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배울 수 있는 것은 아니다</a:t>
            </a:r>
            <a:r>
              <a:rPr lang="en-US" altLang="ko-KR" sz="2400" b="0" i="0" dirty="0">
                <a:solidFill>
                  <a:srgbClr val="FFFF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^^</a:t>
            </a:r>
            <a:endParaRPr lang="ko-KR" altLang="en-US" sz="2400" b="0" i="0" dirty="0">
              <a:solidFill>
                <a:srgbClr val="FFFF00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00AF5D-8E97-42C0-8FE5-F85B5D84C4BE}"/>
              </a:ext>
            </a:extLst>
          </p:cNvPr>
          <p:cNvSpPr txBox="1"/>
          <p:nvPr/>
        </p:nvSpPr>
        <p:spPr>
          <a:xfrm>
            <a:off x="826034" y="2682786"/>
            <a:ext cx="1053834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0" i="0" dirty="0">
                <a:solidFill>
                  <a:srgbClr val="00FFFF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처리부터 </a:t>
            </a:r>
            <a:r>
              <a:rPr lang="en-US" altLang="ko-KR" sz="3600" b="0" i="0" dirty="0">
                <a:solidFill>
                  <a:srgbClr val="00FFFF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AI</a:t>
            </a:r>
            <a:r>
              <a:rPr lang="ko-KR" altLang="en-US" sz="3600" b="0" i="0" dirty="0">
                <a:solidFill>
                  <a:srgbClr val="00FFFF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모델링 전 과정이</a:t>
            </a:r>
            <a:br>
              <a:rPr lang="en-US" altLang="ko-KR" sz="3600" b="0" i="0" dirty="0">
                <a:solidFill>
                  <a:srgbClr val="00FFFF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sz="3600" b="0" i="0" dirty="0">
                <a:solidFill>
                  <a:srgbClr val="00FFFF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수학적으로 표현되며</a:t>
            </a:r>
            <a:r>
              <a:rPr lang="en-US" altLang="ko-KR" sz="3600" b="0" i="0" dirty="0">
                <a:solidFill>
                  <a:srgbClr val="00FFFF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sz="3600" b="0" i="0" dirty="0">
                <a:solidFill>
                  <a:srgbClr val="00FFFF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br>
              <a:rPr lang="en-US" altLang="ko-KR" sz="3600" b="0" i="0" dirty="0">
                <a:solidFill>
                  <a:srgbClr val="00FFFF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sz="3600" b="0" i="0" dirty="0">
                <a:solidFill>
                  <a:srgbClr val="00FFFF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AI</a:t>
            </a:r>
            <a:r>
              <a:rPr lang="ko-KR" altLang="en-US" sz="3600" b="0" i="0" dirty="0">
                <a:solidFill>
                  <a:srgbClr val="00FFFF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시 미분이 포함된 최적화 기법을 사용</a:t>
            </a:r>
          </a:p>
        </p:txBody>
      </p:sp>
    </p:spTree>
    <p:extLst>
      <p:ext uri="{BB962C8B-B14F-4D97-AF65-F5344CB8AC3E}">
        <p14:creationId xmlns:p14="http://schemas.microsoft.com/office/powerpoint/2010/main" val="402472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6" y="6173202"/>
            <a:ext cx="2057399" cy="41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0" y="-8162"/>
            <a:ext cx="12190413" cy="800097"/>
            <a:chOff x="0" y="-8162"/>
            <a:chExt cx="12192000" cy="800097"/>
          </a:xfrm>
          <a:solidFill>
            <a:srgbClr val="ED7D31"/>
          </a:solidFill>
        </p:grpSpPr>
        <p:sp>
          <p:nvSpPr>
            <p:cNvPr id="8" name="직사각형 7"/>
            <p:cNvSpPr/>
            <p:nvPr/>
          </p:nvSpPr>
          <p:spPr>
            <a:xfrm>
              <a:off x="0" y="-8162"/>
              <a:ext cx="1428750" cy="8000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Statistics</a:t>
              </a:r>
              <a:endParaRPr lang="ko-KR" altLang="en-US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289957" y="759277"/>
              <a:ext cx="10902043" cy="0"/>
            </a:xfrm>
            <a:prstGeom prst="line">
              <a:avLst/>
            </a:prstGeom>
            <a:grpFill/>
            <a:ln w="57150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630709" y="44624"/>
            <a:ext cx="7848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30708" y="77185"/>
            <a:ext cx="7848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미분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4276" y="1537628"/>
            <a:ext cx="7848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미분이란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88753B-9CAB-41D5-B2F9-BDADDF9B0430}"/>
              </a:ext>
            </a:extLst>
          </p:cNvPr>
          <p:cNvSpPr txBox="1"/>
          <p:nvPr/>
        </p:nvSpPr>
        <p:spPr>
          <a:xfrm>
            <a:off x="1702718" y="4521314"/>
            <a:ext cx="8784976" cy="962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0" i="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 </a:t>
            </a:r>
            <a:r>
              <a:rPr lang="ko-KR" altLang="en-US" sz="2400" b="1" i="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즉</a:t>
            </a:r>
            <a:r>
              <a:rPr lang="en-US" altLang="ko-KR" sz="2400" b="1" i="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sz="2400" b="1" i="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 계속해서 변화해 가는 </a:t>
            </a:r>
            <a:r>
              <a:rPr lang="ko-KR" altLang="en-US" sz="24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특정한</a:t>
            </a:r>
            <a:r>
              <a:rPr lang="ko-KR" altLang="en-US" sz="2400" b="1" i="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 값을 구하고자 할 때</a:t>
            </a:r>
            <a:endParaRPr lang="ko-KR" altLang="en-US" sz="2400" b="0" i="0" dirty="0">
              <a:solidFill>
                <a:schemeClr val="bg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i="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미분의 실생활 적용이 가능</a:t>
            </a:r>
            <a:endParaRPr lang="ko-KR" altLang="en-US" sz="2400" b="0" i="0" dirty="0">
              <a:solidFill>
                <a:schemeClr val="bg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00AF5D-8E97-42C0-8FE5-F85B5D84C4BE}"/>
              </a:ext>
            </a:extLst>
          </p:cNvPr>
          <p:cNvSpPr txBox="1"/>
          <p:nvPr/>
        </p:nvSpPr>
        <p:spPr>
          <a:xfrm>
            <a:off x="826034" y="2924944"/>
            <a:ext cx="105383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0" i="0" dirty="0">
                <a:solidFill>
                  <a:srgbClr val="00FFFF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움직이고 변화하는 대상의 </a:t>
            </a:r>
            <a:r>
              <a:rPr lang="en-US" altLang="ko-KR" sz="4000" b="1" i="0" dirty="0">
                <a:solidFill>
                  <a:srgbClr val="00FFFF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"</a:t>
            </a:r>
            <a:r>
              <a:rPr lang="ko-KR" altLang="en-US" sz="4000" b="1" i="0" dirty="0">
                <a:solidFill>
                  <a:srgbClr val="00FFFF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순간적인 변화</a:t>
            </a:r>
            <a:r>
              <a:rPr lang="en-US" altLang="ko-KR" sz="4000" b="1" i="0" dirty="0">
                <a:solidFill>
                  <a:srgbClr val="00FFFF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"</a:t>
            </a:r>
            <a:r>
              <a:rPr lang="ko-KR" altLang="en-US" sz="4000" b="0" i="0" dirty="0">
                <a:solidFill>
                  <a:srgbClr val="00FFFF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 설명</a:t>
            </a:r>
          </a:p>
        </p:txBody>
      </p:sp>
    </p:spTree>
    <p:extLst>
      <p:ext uri="{BB962C8B-B14F-4D97-AF65-F5344CB8AC3E}">
        <p14:creationId xmlns:p14="http://schemas.microsoft.com/office/powerpoint/2010/main" val="551048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6" y="6173202"/>
            <a:ext cx="2057399" cy="41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0" y="-8162"/>
            <a:ext cx="12190413" cy="800097"/>
            <a:chOff x="0" y="-8162"/>
            <a:chExt cx="12192000" cy="800097"/>
          </a:xfrm>
          <a:solidFill>
            <a:srgbClr val="ED7D31"/>
          </a:solidFill>
        </p:grpSpPr>
        <p:sp>
          <p:nvSpPr>
            <p:cNvPr id="8" name="직사각형 7"/>
            <p:cNvSpPr/>
            <p:nvPr/>
          </p:nvSpPr>
          <p:spPr>
            <a:xfrm>
              <a:off x="0" y="-8162"/>
              <a:ext cx="1428750" cy="8000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Statistics</a:t>
              </a:r>
              <a:endParaRPr lang="ko-KR" altLang="en-US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289957" y="759277"/>
              <a:ext cx="10902043" cy="0"/>
            </a:xfrm>
            <a:prstGeom prst="line">
              <a:avLst/>
            </a:prstGeom>
            <a:grpFill/>
            <a:ln w="57150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1630709" y="84869"/>
            <a:ext cx="5109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통계학이란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006" y="1988840"/>
            <a:ext cx="3384376" cy="355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49330" y="1249596"/>
            <a:ext cx="7002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예로부터 사람들이 궁금해 했던 것</a:t>
            </a:r>
            <a:endParaRPr lang="ko-KR" altLang="en-US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82838" y="5786100"/>
            <a:ext cx="6408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불확실한 미래를 예측하고 싶어한다</a:t>
            </a:r>
          </a:p>
        </p:txBody>
      </p:sp>
    </p:spTree>
    <p:extLst>
      <p:ext uri="{BB962C8B-B14F-4D97-AF65-F5344CB8AC3E}">
        <p14:creationId xmlns:p14="http://schemas.microsoft.com/office/powerpoint/2010/main" val="421773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6" y="6173202"/>
            <a:ext cx="2057399" cy="41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0" y="-8162"/>
            <a:ext cx="12190413" cy="800097"/>
            <a:chOff x="0" y="-8162"/>
            <a:chExt cx="12192000" cy="800097"/>
          </a:xfrm>
          <a:solidFill>
            <a:srgbClr val="ED7D31"/>
          </a:solidFill>
        </p:grpSpPr>
        <p:sp>
          <p:nvSpPr>
            <p:cNvPr id="8" name="직사각형 7"/>
            <p:cNvSpPr/>
            <p:nvPr/>
          </p:nvSpPr>
          <p:spPr>
            <a:xfrm>
              <a:off x="0" y="-8162"/>
              <a:ext cx="1428750" cy="8000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Statistics</a:t>
              </a:r>
              <a:endParaRPr lang="ko-KR" altLang="en-US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289957" y="759277"/>
              <a:ext cx="10902043" cy="0"/>
            </a:xfrm>
            <a:prstGeom prst="line">
              <a:avLst/>
            </a:prstGeom>
            <a:grpFill/>
            <a:ln w="57150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630709" y="44624"/>
            <a:ext cx="7848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6EE5C7-FFC8-429A-8E15-9A8F2BFE6BB6}"/>
              </a:ext>
            </a:extLst>
          </p:cNvPr>
          <p:cNvSpPr txBox="1"/>
          <p:nvPr/>
        </p:nvSpPr>
        <p:spPr>
          <a:xfrm>
            <a:off x="1630708" y="84869"/>
            <a:ext cx="7848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미분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A7625A-3307-4045-8FD3-F13A0CE8F10B}"/>
              </a:ext>
            </a:extLst>
          </p:cNvPr>
          <p:cNvSpPr txBox="1"/>
          <p:nvPr/>
        </p:nvSpPr>
        <p:spPr>
          <a:xfrm>
            <a:off x="844276" y="1253078"/>
            <a:ext cx="84912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수식과 그래프로 보자면</a:t>
            </a:r>
            <a:r>
              <a:rPr lang="en-US" altLang="ko-KR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</a:p>
          <a:p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400" b="0" i="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움직이고 변화하는 대상의</a:t>
            </a:r>
            <a:r>
              <a:rPr lang="ko-KR" altLang="en-US" sz="2400" b="0" i="0" dirty="0">
                <a:solidFill>
                  <a:srgbClr val="00FFFF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 </a:t>
            </a:r>
            <a:r>
              <a:rPr lang="en-US" altLang="ko-KR" sz="2400" b="1" i="0" dirty="0">
                <a:solidFill>
                  <a:srgbClr val="FFFF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"</a:t>
            </a:r>
            <a:r>
              <a:rPr lang="ko-KR" altLang="en-US" sz="2400" b="1" i="0" dirty="0">
                <a:solidFill>
                  <a:srgbClr val="FFFF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순간적인 변화</a:t>
            </a:r>
            <a:r>
              <a:rPr lang="en-US" altLang="ko-KR" sz="2400" b="1" i="0" dirty="0">
                <a:solidFill>
                  <a:srgbClr val="FFFF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"</a:t>
            </a:r>
            <a:r>
              <a:rPr lang="ko-KR" altLang="en-US" sz="2400" b="0" i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 설명</a:t>
            </a:r>
            <a:endParaRPr lang="ko-KR" altLang="en-US" sz="2400" b="0" i="0" dirty="0">
              <a:solidFill>
                <a:schemeClr val="bg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6FE5A1C-6154-470C-8566-4269539C6F7D}"/>
              </a:ext>
            </a:extLst>
          </p:cNvPr>
          <p:cNvCxnSpPr>
            <a:cxnSpLocks/>
          </p:cNvCxnSpPr>
          <p:nvPr/>
        </p:nvCxnSpPr>
        <p:spPr>
          <a:xfrm flipV="1">
            <a:off x="3646934" y="5929184"/>
            <a:ext cx="4104456" cy="72008"/>
          </a:xfrm>
          <a:prstGeom prst="line">
            <a:avLst/>
          </a:prstGeom>
          <a:ln w="476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84700FA-A829-4E7D-9A10-899C674D9228}"/>
              </a:ext>
            </a:extLst>
          </p:cNvPr>
          <p:cNvCxnSpPr>
            <a:cxnSpLocks/>
          </p:cNvCxnSpPr>
          <p:nvPr/>
        </p:nvCxnSpPr>
        <p:spPr>
          <a:xfrm>
            <a:off x="3934966" y="3333200"/>
            <a:ext cx="0" cy="3046908"/>
          </a:xfrm>
          <a:prstGeom prst="line">
            <a:avLst/>
          </a:prstGeom>
          <a:ln w="476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839983E-19FD-BA0A-B005-071EED281542}"/>
              </a:ext>
            </a:extLst>
          </p:cNvPr>
          <p:cNvSpPr txBox="1"/>
          <p:nvPr/>
        </p:nvSpPr>
        <p:spPr>
          <a:xfrm>
            <a:off x="5129622" y="6039636"/>
            <a:ext cx="720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DFD1D-A022-FD87-1EEA-0BCC255F24DB}"/>
              </a:ext>
            </a:extLst>
          </p:cNvPr>
          <p:cNvSpPr txBox="1"/>
          <p:nvPr/>
        </p:nvSpPr>
        <p:spPr>
          <a:xfrm>
            <a:off x="3286894" y="4346080"/>
            <a:ext cx="720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6AA66BD-688F-4358-A36E-12BE51C6D1BE}"/>
              </a:ext>
            </a:extLst>
          </p:cNvPr>
          <p:cNvGrpSpPr/>
          <p:nvPr/>
        </p:nvGrpSpPr>
        <p:grpSpPr>
          <a:xfrm>
            <a:off x="2085832" y="2053760"/>
            <a:ext cx="3469312" cy="3960440"/>
            <a:chOff x="4273662" y="1334011"/>
            <a:chExt cx="4248194" cy="3960440"/>
          </a:xfrm>
        </p:grpSpPr>
        <p:sp>
          <p:nvSpPr>
            <p:cNvPr id="14" name="원호 13">
              <a:extLst>
                <a:ext uri="{FF2B5EF4-FFF2-40B4-BE49-F238E27FC236}">
                  <a16:creationId xmlns:a16="http://schemas.microsoft.com/office/drawing/2014/main" id="{EE9CBD2C-4D6A-4E75-8C3B-A44FE78714B4}"/>
                </a:ext>
              </a:extLst>
            </p:cNvPr>
            <p:cNvSpPr/>
            <p:nvPr/>
          </p:nvSpPr>
          <p:spPr>
            <a:xfrm rot="5053852">
              <a:off x="4423788" y="1183885"/>
              <a:ext cx="3916452" cy="4216704"/>
            </a:xfrm>
            <a:prstGeom prst="arc">
              <a:avLst>
                <a:gd name="adj1" fmla="val 17528074"/>
                <a:gd name="adj2" fmla="val 0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  </a:t>
              </a:r>
              <a:endPara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B28A311-5FBB-431B-B865-ED52157747A4}"/>
                </a:ext>
              </a:extLst>
            </p:cNvPr>
            <p:cNvSpPr/>
            <p:nvPr/>
          </p:nvSpPr>
          <p:spPr>
            <a:xfrm>
              <a:off x="6520052" y="5150435"/>
              <a:ext cx="158417" cy="1440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CEB971D-73F5-4862-96BF-2FA102028164}"/>
                </a:ext>
              </a:extLst>
            </p:cNvPr>
            <p:cNvSpPr/>
            <p:nvPr/>
          </p:nvSpPr>
          <p:spPr>
            <a:xfrm>
              <a:off x="8363439" y="3653571"/>
              <a:ext cx="158417" cy="1440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53983A3-F562-44DC-B952-35355D095D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4181" y="5222954"/>
              <a:ext cx="1786171" cy="20753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E2FD700-4123-4AC3-B71A-7E6B97A21227}"/>
              </a:ext>
            </a:extLst>
          </p:cNvPr>
          <p:cNvCxnSpPr>
            <a:cxnSpLocks/>
          </p:cNvCxnSpPr>
          <p:nvPr/>
        </p:nvCxnSpPr>
        <p:spPr>
          <a:xfrm flipV="1">
            <a:off x="5496750" y="4524424"/>
            <a:ext cx="0" cy="141776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8729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6" y="6173202"/>
            <a:ext cx="2057399" cy="41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0" y="-8162"/>
            <a:ext cx="12190413" cy="800097"/>
            <a:chOff x="0" y="-8162"/>
            <a:chExt cx="12192000" cy="800097"/>
          </a:xfrm>
          <a:solidFill>
            <a:srgbClr val="ED7D31"/>
          </a:solidFill>
        </p:grpSpPr>
        <p:sp>
          <p:nvSpPr>
            <p:cNvPr id="8" name="직사각형 7"/>
            <p:cNvSpPr/>
            <p:nvPr/>
          </p:nvSpPr>
          <p:spPr>
            <a:xfrm>
              <a:off x="0" y="-8162"/>
              <a:ext cx="1428750" cy="8000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Statistics</a:t>
              </a:r>
              <a:endParaRPr lang="ko-KR" altLang="en-US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289957" y="759277"/>
              <a:ext cx="10902043" cy="0"/>
            </a:xfrm>
            <a:prstGeom prst="line">
              <a:avLst/>
            </a:prstGeom>
            <a:grpFill/>
            <a:ln w="57150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630709" y="44624"/>
            <a:ext cx="7848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30708" y="77185"/>
            <a:ext cx="7848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미분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688967-C1FB-4F42-9285-3A12BAFEFAB5}"/>
              </a:ext>
            </a:extLst>
          </p:cNvPr>
          <p:cNvSpPr txBox="1"/>
          <p:nvPr/>
        </p:nvSpPr>
        <p:spPr>
          <a:xfrm>
            <a:off x="844276" y="3295567"/>
            <a:ext cx="1115558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i="0" dirty="0">
                <a:solidFill>
                  <a:srgbClr val="FFFF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과속 카메라 구간 단속 </a:t>
            </a:r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→ 일정 구간에서 평균 속도는 얼마인가</a:t>
            </a:r>
            <a:r>
              <a:rPr lang="en-US" altLang="ko-KR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 </a:t>
            </a:r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→ 차량이</a:t>
            </a:r>
            <a:r>
              <a:rPr lang="ko-KR" altLang="en-US" sz="2000" b="1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과속을 했는가</a:t>
            </a:r>
            <a:r>
              <a:rPr lang="en-US" altLang="ko-KR" sz="2000" b="1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</a:p>
          <a:p>
            <a:endParaRPr lang="en-US" altLang="ko-KR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000" b="1" i="0" dirty="0">
                <a:solidFill>
                  <a:srgbClr val="FFFF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비행기 제동거리 측정 </a:t>
            </a:r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→ 비행기 속도가 줄어드네</a:t>
            </a:r>
            <a:r>
              <a:rPr lang="en-US" altLang="ko-KR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 </a:t>
            </a:r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→</a:t>
            </a:r>
            <a:r>
              <a:rPr lang="en-US" altLang="ko-KR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비행장 건설 시 </a:t>
            </a:r>
            <a:r>
              <a:rPr lang="ko-KR" altLang="en-US" sz="2000" b="1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활주로의 거리는 얼마나</a:t>
            </a:r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해야 할까</a:t>
            </a:r>
            <a:r>
              <a:rPr lang="en-US" altLang="ko-KR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</a:p>
          <a:p>
            <a:endParaRPr lang="en-US" altLang="ko-KR" sz="2000" b="1" i="0" dirty="0">
              <a:solidFill>
                <a:schemeClr val="bg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000" b="1" i="0" dirty="0">
                <a:solidFill>
                  <a:srgbClr val="FFFF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아이스크림 케익이 녹을 때의 온도 변화</a:t>
            </a:r>
            <a:r>
              <a:rPr lang="ko-KR" altLang="en-US" sz="2000" b="1" i="0" dirty="0">
                <a:solidFill>
                  <a:srgbClr val="00FF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→ 얼마만에 녹는가</a:t>
            </a:r>
            <a:r>
              <a:rPr lang="en-US" altLang="ko-KR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 </a:t>
            </a:r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→</a:t>
            </a:r>
            <a:r>
              <a:rPr lang="en-US" altLang="ko-KR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b="1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드라이아이스의 양은 얼마나 </a:t>
            </a:r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넣어야 할까</a:t>
            </a:r>
            <a:r>
              <a:rPr lang="en-US" altLang="ko-KR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</a:p>
          <a:p>
            <a:endParaRPr lang="en-US" altLang="ko-KR" sz="20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000" b="1" i="0" dirty="0">
                <a:solidFill>
                  <a:srgbClr val="FFFF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지구 주변을 도는 행성의 움직임</a:t>
            </a:r>
            <a:r>
              <a:rPr lang="ko-KR" altLang="en-US" sz="2000" b="1" i="0" dirty="0">
                <a:solidFill>
                  <a:srgbClr val="00FF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→ 얼마에 한 번씩 </a:t>
            </a:r>
            <a:r>
              <a:rPr lang="ko-KR" altLang="en-US" sz="2000" b="1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일식</a:t>
            </a:r>
            <a:r>
              <a:rPr lang="en-US" altLang="ko-KR" sz="2000" b="1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b="1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월식 </a:t>
            </a:r>
            <a:r>
              <a:rPr lang="ko-KR" altLang="en-US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등이 일어나는가</a:t>
            </a:r>
            <a:r>
              <a:rPr lang="en-US" altLang="ko-KR" sz="20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 </a:t>
            </a:r>
            <a:endParaRPr lang="ko-KR" altLang="en-US" sz="2000" b="0" i="0" dirty="0">
              <a:solidFill>
                <a:schemeClr val="bg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98E0CC-5F88-4154-B90C-90136EDCD7E3}"/>
              </a:ext>
            </a:extLst>
          </p:cNvPr>
          <p:cNvSpPr txBox="1"/>
          <p:nvPr/>
        </p:nvSpPr>
        <p:spPr>
          <a:xfrm>
            <a:off x="844276" y="1177588"/>
            <a:ext cx="7848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실생활 사용 예</a:t>
            </a:r>
            <a:endParaRPr lang="en-US" altLang="ko-KR" sz="28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1A826D-5F15-482A-B118-C59D4D12832F}"/>
              </a:ext>
            </a:extLst>
          </p:cNvPr>
          <p:cNvSpPr/>
          <p:nvPr/>
        </p:nvSpPr>
        <p:spPr>
          <a:xfrm>
            <a:off x="844276" y="2164794"/>
            <a:ext cx="98594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00FF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계속해서 변화하는 현상</a:t>
            </a:r>
            <a:r>
              <a:rPr lang="ko-KR" altLang="en-US" sz="2400" dirty="0">
                <a:solidFill>
                  <a:srgbClr val="00FF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 파악함으로써 실생활 문제 해결에 도움을 줄 수 있음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9256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6" y="6173202"/>
            <a:ext cx="2057399" cy="41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0" y="-8162"/>
            <a:ext cx="12190413" cy="800097"/>
            <a:chOff x="0" y="-8162"/>
            <a:chExt cx="12192000" cy="800097"/>
          </a:xfrm>
          <a:solidFill>
            <a:srgbClr val="ED7D31"/>
          </a:solidFill>
        </p:grpSpPr>
        <p:sp>
          <p:nvSpPr>
            <p:cNvPr id="8" name="직사각형 7"/>
            <p:cNvSpPr/>
            <p:nvPr/>
          </p:nvSpPr>
          <p:spPr>
            <a:xfrm>
              <a:off x="0" y="-8162"/>
              <a:ext cx="1428750" cy="8000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Statistics</a:t>
              </a:r>
              <a:endParaRPr lang="ko-KR" altLang="en-US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289957" y="759277"/>
              <a:ext cx="10902043" cy="0"/>
            </a:xfrm>
            <a:prstGeom prst="line">
              <a:avLst/>
            </a:prstGeom>
            <a:grpFill/>
            <a:ln w="57150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20" descr="2012 빈티지의 부르고뉴와 보르도 와인에 대한 예상">
            <a:extLst>
              <a:ext uri="{FF2B5EF4-FFF2-40B4-BE49-F238E27FC236}">
                <a16:creationId xmlns:a16="http://schemas.microsoft.com/office/drawing/2014/main" id="{7D2EED47-30FB-4E96-8756-747A4C7D9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078" y="3860939"/>
            <a:ext cx="2057398" cy="217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배경 화면 : 그림, 전쟁, 전투, 삽화, 그리스 사람, 스크린 샷, 고대 역사, 보병 1920x1200 - Zeref - 184094  - 배경 화면 - WallHere">
            <a:extLst>
              <a:ext uri="{FF2B5EF4-FFF2-40B4-BE49-F238E27FC236}">
                <a16:creationId xmlns:a16="http://schemas.microsoft.com/office/drawing/2014/main" id="{458FDB23-A74A-448B-9EF4-0171244E7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57" y="1198483"/>
            <a:ext cx="3490401" cy="218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일식 - 나무위키">
            <a:extLst>
              <a:ext uri="{FF2B5EF4-FFF2-40B4-BE49-F238E27FC236}">
                <a16:creationId xmlns:a16="http://schemas.microsoft.com/office/drawing/2014/main" id="{A3A0EBC7-F193-490C-AD62-E58546605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978" y="1212638"/>
            <a:ext cx="3248297" cy="217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취재파일] 기록적인 폭우가 점점 잦아지고 있다 | SBS 뉴스">
            <a:extLst>
              <a:ext uri="{FF2B5EF4-FFF2-40B4-BE49-F238E27FC236}">
                <a16:creationId xmlns:a16="http://schemas.microsoft.com/office/drawing/2014/main" id="{E4B4581B-C917-401F-BF5B-9E762F02E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671" y="3860939"/>
            <a:ext cx="3773429" cy="212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 descr="역사로 읽는 전염병 ] 역병(疫病))이 움직인 세계사 - 미래한국 Weekly">
            <a:extLst>
              <a:ext uri="{FF2B5EF4-FFF2-40B4-BE49-F238E27FC236}">
                <a16:creationId xmlns:a16="http://schemas.microsoft.com/office/drawing/2014/main" id="{F654B4DC-E05A-4EB7-A86C-E051F60D3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09" y="3889719"/>
            <a:ext cx="3733589" cy="214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8" descr="중세 유럽 경제의 흥망성쇠 : 이탈리아와 독일 상인이 망한 이유 : 네이버 블로그">
            <a:extLst>
              <a:ext uri="{FF2B5EF4-FFF2-40B4-BE49-F238E27FC236}">
                <a16:creationId xmlns:a16="http://schemas.microsoft.com/office/drawing/2014/main" id="{8BA4ADA2-51BC-4910-886A-E6C8FA561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167" y="1198483"/>
            <a:ext cx="3159933" cy="218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1DD09DF-0EA4-468A-8438-EE52592DB18A}"/>
              </a:ext>
            </a:extLst>
          </p:cNvPr>
          <p:cNvSpPr txBox="1"/>
          <p:nvPr/>
        </p:nvSpPr>
        <p:spPr>
          <a:xfrm>
            <a:off x="1630709" y="84869"/>
            <a:ext cx="5109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통계학이란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956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6" y="6173202"/>
            <a:ext cx="2057399" cy="41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0" y="-8162"/>
            <a:ext cx="12190413" cy="800097"/>
            <a:chOff x="0" y="-8162"/>
            <a:chExt cx="12192000" cy="800097"/>
          </a:xfrm>
          <a:solidFill>
            <a:srgbClr val="ED7D31"/>
          </a:solidFill>
        </p:grpSpPr>
        <p:sp>
          <p:nvSpPr>
            <p:cNvPr id="8" name="직사각형 7"/>
            <p:cNvSpPr/>
            <p:nvPr/>
          </p:nvSpPr>
          <p:spPr>
            <a:xfrm>
              <a:off x="0" y="-8162"/>
              <a:ext cx="1428750" cy="8000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Statistics</a:t>
              </a:r>
              <a:endParaRPr lang="ko-KR" altLang="en-US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289957" y="759277"/>
              <a:ext cx="10902043" cy="0"/>
            </a:xfrm>
            <a:prstGeom prst="line">
              <a:avLst/>
            </a:prstGeom>
            <a:grpFill/>
            <a:ln w="57150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38" y="2932011"/>
            <a:ext cx="2379417" cy="109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 descr="삼성전자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998" y="2726625"/>
            <a:ext cx="3251868" cy="154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급등락 반복하는 비트코인…전문가 &quot;이유 모르겠다&quot; - 매일경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454" y="2531083"/>
            <a:ext cx="2855298" cy="1978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FE91FE-1829-4849-A897-E5C6E56D1BEA}"/>
              </a:ext>
            </a:extLst>
          </p:cNvPr>
          <p:cNvSpPr txBox="1"/>
          <p:nvPr/>
        </p:nvSpPr>
        <p:spPr>
          <a:xfrm>
            <a:off x="1630709" y="84869"/>
            <a:ext cx="5109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통계학이란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522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6" y="6173202"/>
            <a:ext cx="2057399" cy="41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0" y="-8162"/>
            <a:ext cx="12190413" cy="800097"/>
            <a:chOff x="0" y="-8162"/>
            <a:chExt cx="12192000" cy="800097"/>
          </a:xfrm>
          <a:solidFill>
            <a:srgbClr val="ED7D31"/>
          </a:solidFill>
        </p:grpSpPr>
        <p:sp>
          <p:nvSpPr>
            <p:cNvPr id="8" name="직사각형 7"/>
            <p:cNvSpPr/>
            <p:nvPr/>
          </p:nvSpPr>
          <p:spPr>
            <a:xfrm>
              <a:off x="0" y="-8162"/>
              <a:ext cx="1428750" cy="8000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Statistics</a:t>
              </a:r>
              <a:endParaRPr lang="ko-KR" altLang="en-US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289957" y="759277"/>
              <a:ext cx="10902043" cy="0"/>
            </a:xfrm>
            <a:prstGeom prst="line">
              <a:avLst/>
            </a:prstGeom>
            <a:grpFill/>
            <a:ln w="57150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1738722" y="2276872"/>
            <a:ext cx="87129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과거 자료에 근거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하여 자연 또는 사회 현상에 대한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과학적인 추론과 </a:t>
            </a:r>
            <a:r>
              <a:rPr lang="ko-KR" altLang="en-US" sz="3200" dirty="0">
                <a:solidFill>
                  <a:srgbClr val="FFFF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불확실한 미래</a:t>
            </a:r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대비하기 위해</a:t>
            </a:r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endParaRPr lang="en-US" altLang="ko-KR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합리적인 의사결정을 하고자 하는 학문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21DD1C-709C-4D60-A8B4-F5DAB6C53CE5}"/>
              </a:ext>
            </a:extLst>
          </p:cNvPr>
          <p:cNvSpPr txBox="1"/>
          <p:nvPr/>
        </p:nvSpPr>
        <p:spPr>
          <a:xfrm>
            <a:off x="1630709" y="84869"/>
            <a:ext cx="5109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통계학이란</a:t>
            </a:r>
            <a:r>
              <a:rPr lang="en-US" altLang="ko-KR" sz="3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3723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6" y="6173202"/>
            <a:ext cx="2057399" cy="41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0" y="-8162"/>
            <a:ext cx="12190413" cy="800097"/>
            <a:chOff x="0" y="-8162"/>
            <a:chExt cx="12192000" cy="800097"/>
          </a:xfrm>
          <a:solidFill>
            <a:srgbClr val="ED7D31"/>
          </a:solidFill>
        </p:grpSpPr>
        <p:sp>
          <p:nvSpPr>
            <p:cNvPr id="8" name="직사각형 7"/>
            <p:cNvSpPr/>
            <p:nvPr/>
          </p:nvSpPr>
          <p:spPr>
            <a:xfrm>
              <a:off x="0" y="-8162"/>
              <a:ext cx="1428750" cy="8000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Statistics</a:t>
              </a:r>
              <a:endParaRPr lang="ko-KR" altLang="en-US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289957" y="759277"/>
              <a:ext cx="10902043" cy="0"/>
            </a:xfrm>
            <a:prstGeom prst="line">
              <a:avLst/>
            </a:prstGeom>
            <a:grpFill/>
            <a:ln w="57150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1630709" y="75360"/>
            <a:ext cx="5109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활용분야</a:t>
            </a:r>
            <a:endParaRPr lang="ko-KR" altLang="en-US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3440613-A5F0-4CBE-A361-5DC8DC5A2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22" y="1844824"/>
            <a:ext cx="2471259" cy="24712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EA05907-5AF8-4763-AE02-B62A3A958D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922" y="1268760"/>
            <a:ext cx="4046156" cy="32099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EAC6348-11F1-421D-A203-9CAAC1A5D5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226" y="1700808"/>
            <a:ext cx="2587624" cy="2587624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8815002" y="1726651"/>
            <a:ext cx="3544900" cy="2587624"/>
            <a:chOff x="8815002" y="1993504"/>
            <a:chExt cx="3544900" cy="258762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014FAA3-37D6-46E4-95FD-D3F951A3A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5002" y="1993504"/>
              <a:ext cx="2587624" cy="2587624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014FAA3-37D6-46E4-95FD-D3F951A3A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2278" y="1993504"/>
              <a:ext cx="2587624" cy="2587624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982638" y="4797152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쓰레기의 양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71070" y="4797152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쌀 생산량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831510" y="4777988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출산율</a:t>
            </a:r>
          </a:p>
        </p:txBody>
      </p:sp>
    </p:spTree>
    <p:extLst>
      <p:ext uri="{BB962C8B-B14F-4D97-AF65-F5344CB8AC3E}">
        <p14:creationId xmlns:p14="http://schemas.microsoft.com/office/powerpoint/2010/main" val="2165047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6" y="6173202"/>
            <a:ext cx="2057399" cy="41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0" y="-8162"/>
            <a:ext cx="12190413" cy="800097"/>
            <a:chOff x="0" y="-8162"/>
            <a:chExt cx="12192000" cy="800097"/>
          </a:xfrm>
          <a:solidFill>
            <a:srgbClr val="ED7D31"/>
          </a:solidFill>
        </p:grpSpPr>
        <p:sp>
          <p:nvSpPr>
            <p:cNvPr id="8" name="직사각형 7"/>
            <p:cNvSpPr/>
            <p:nvPr/>
          </p:nvSpPr>
          <p:spPr>
            <a:xfrm>
              <a:off x="0" y="-8162"/>
              <a:ext cx="1428750" cy="8000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Statistics</a:t>
              </a:r>
              <a:endParaRPr lang="ko-KR" altLang="en-US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289957" y="759277"/>
              <a:ext cx="10902043" cy="0"/>
            </a:xfrm>
            <a:prstGeom prst="line">
              <a:avLst/>
            </a:prstGeom>
            <a:grpFill/>
            <a:ln w="57150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4763057" y="6146140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통계청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D975DB-842B-4301-ABBA-58AE16BAB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932" y="978878"/>
            <a:ext cx="9952547" cy="50424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8B56C8-5ABF-6784-2897-5D13B536C702}"/>
              </a:ext>
            </a:extLst>
          </p:cNvPr>
          <p:cNvSpPr txBox="1"/>
          <p:nvPr/>
        </p:nvSpPr>
        <p:spPr>
          <a:xfrm>
            <a:off x="1630709" y="75360"/>
            <a:ext cx="5109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활용분야</a:t>
            </a:r>
            <a:endParaRPr lang="ko-KR" altLang="en-US" sz="3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3005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6706</TotalTime>
  <Words>2117</Words>
  <Application>Microsoft Office PowerPoint</Application>
  <PresentationFormat>사용자 지정</PresentationFormat>
  <Paragraphs>511</Paragraphs>
  <Slides>41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5" baseType="lpstr">
      <vt:lpstr>메이플스토리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SMHRD</dc:creator>
  <cp:lastModifiedBy>kpgyp18@naver.com</cp:lastModifiedBy>
  <cp:revision>413</cp:revision>
  <dcterms:created xsi:type="dcterms:W3CDTF">2021-02-08T14:18:41Z</dcterms:created>
  <dcterms:modified xsi:type="dcterms:W3CDTF">2023-04-11T05:46:21Z</dcterms:modified>
</cp:coreProperties>
</file>